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5"/>
  </p:notesMasterIdLst>
  <p:sldIdLst>
    <p:sldId id="256" r:id="rId2"/>
    <p:sldId id="290" r:id="rId3"/>
    <p:sldId id="314" r:id="rId4"/>
    <p:sldId id="262" r:id="rId5"/>
    <p:sldId id="316" r:id="rId6"/>
    <p:sldId id="267" r:id="rId7"/>
    <p:sldId id="318" r:id="rId8"/>
    <p:sldId id="317" r:id="rId9"/>
    <p:sldId id="319" r:id="rId10"/>
    <p:sldId id="342" r:id="rId11"/>
    <p:sldId id="315" r:id="rId12"/>
    <p:sldId id="320" r:id="rId13"/>
    <p:sldId id="305" r:id="rId14"/>
    <p:sldId id="294" r:id="rId15"/>
    <p:sldId id="295" r:id="rId16"/>
    <p:sldId id="300" r:id="rId17"/>
    <p:sldId id="312" r:id="rId18"/>
    <p:sldId id="324" r:id="rId19"/>
    <p:sldId id="325" r:id="rId20"/>
    <p:sldId id="322" r:id="rId21"/>
    <p:sldId id="321" r:id="rId22"/>
    <p:sldId id="326" r:id="rId23"/>
    <p:sldId id="306" r:id="rId24"/>
    <p:sldId id="327" r:id="rId25"/>
    <p:sldId id="301" r:id="rId26"/>
    <p:sldId id="323" r:id="rId27"/>
    <p:sldId id="331" r:id="rId28"/>
    <p:sldId id="335" r:id="rId29"/>
    <p:sldId id="329" r:id="rId30"/>
    <p:sldId id="332" r:id="rId31"/>
    <p:sldId id="330" r:id="rId32"/>
    <p:sldId id="341" r:id="rId33"/>
    <p:sldId id="278" r:id="rId34"/>
    <p:sldId id="307" r:id="rId35"/>
    <p:sldId id="336" r:id="rId36"/>
    <p:sldId id="337" r:id="rId37"/>
    <p:sldId id="338" r:id="rId38"/>
    <p:sldId id="343" r:id="rId39"/>
    <p:sldId id="339" r:id="rId40"/>
    <p:sldId id="328" r:id="rId41"/>
    <p:sldId id="310" r:id="rId42"/>
    <p:sldId id="283" r:id="rId43"/>
    <p:sldId id="299" r:id="rId44"/>
    <p:sldId id="296" r:id="rId45"/>
    <p:sldId id="309" r:id="rId46"/>
    <p:sldId id="271" r:id="rId47"/>
    <p:sldId id="313" r:id="rId48"/>
    <p:sldId id="273" r:id="rId49"/>
    <p:sldId id="277" r:id="rId50"/>
    <p:sldId id="285" r:id="rId51"/>
    <p:sldId id="275" r:id="rId52"/>
    <p:sldId id="261" r:id="rId53"/>
    <p:sldId id="27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32"/>
    <p:restoredTop sz="69014"/>
  </p:normalViewPr>
  <p:slideViewPr>
    <p:cSldViewPr snapToGrid="0" snapToObjects="1">
      <p:cViewPr varScale="1">
        <p:scale>
          <a:sx n="119" d="100"/>
          <a:sy n="119" d="100"/>
        </p:scale>
        <p:origin x="840" y="192"/>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3.svg"/></Relationships>
</file>

<file path=ppt/diagrams/_rels/data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ata1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43.png"/><Relationship Id="rId7" Type="http://schemas.openxmlformats.org/officeDocument/2006/relationships/image" Target="../media/image81.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png"/><Relationship Id="rId1" Type="http://schemas.openxmlformats.org/officeDocument/2006/relationships/image" Target="../media/image410.pn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53.png"/><Relationship Id="rId1" Type="http://schemas.openxmlformats.org/officeDocument/2006/relationships/image" Target="../media/image52.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43.png"/><Relationship Id="rId7" Type="http://schemas.openxmlformats.org/officeDocument/2006/relationships/image" Target="../media/image81.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Impact of correlation on metrics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lnSpc>
              <a:spcPct val="100000"/>
            </a:lnSpc>
            <a:defRPr cap="all"/>
          </a:pPr>
          <a:r>
            <a:rPr lang="en-US" dirty="0"/>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2"/>
      <dgm:spPr/>
    </dgm:pt>
    <dgm:pt modelId="{6E6D9CD1-9838-4BC6-A386-654459135334}" type="pres">
      <dgm:prSet presAssocID="{1C692FCC-FB8E-469E-9CD6-5937E58D42D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2">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2"/>
      <dgm:spPr/>
    </dgm:pt>
    <dgm:pt modelId="{994B0FAD-735F-481C-AB75-0532E4A75D29}" type="pres">
      <dgm:prSet presAssocID="{F546164F-17A2-4F30-89D9-9CA09E9671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2">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dirty="0"/>
            <a:t>Impact of heterogeneity on predictive metrics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3"/>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Develop recommendations for testing based on groups of differing risks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6"/>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outline"/>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444E8A-A311-6145-9B09-A1A2015BF102}"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D7CF0EC8-0BB4-A547-B844-068AD8DBC883}">
      <dgm:prSet phldrT="[Text]"/>
      <dgm:spPr/>
      <dgm:t>
        <a:bodyPr/>
        <a:lstStyle/>
        <a:p>
          <a:r>
            <a:rPr lang="en-US" dirty="0"/>
            <a:t>Advantages</a:t>
          </a:r>
        </a:p>
      </dgm:t>
    </dgm:pt>
    <dgm:pt modelId="{444828D0-E3CB-F04B-9185-F2A2DBC49D2D}" type="parTrans" cxnId="{824011F7-10D5-1140-BD05-1FA255F0AF8B}">
      <dgm:prSet/>
      <dgm:spPr/>
      <dgm:t>
        <a:bodyPr/>
        <a:lstStyle/>
        <a:p>
          <a:endParaRPr lang="en-US"/>
        </a:p>
      </dgm:t>
    </dgm:pt>
    <dgm:pt modelId="{677915AD-C26F-0A4C-A6B4-DB28A0F11D03}" type="sibTrans" cxnId="{824011F7-10D5-1140-BD05-1FA255F0AF8B}">
      <dgm:prSet/>
      <dgm:spPr/>
      <dgm:t>
        <a:bodyPr/>
        <a:lstStyle/>
        <a:p>
          <a:endParaRPr lang="en-US"/>
        </a:p>
      </dgm:t>
    </dgm:pt>
    <dgm:pt modelId="{1A752080-9D46-324E-9CE7-41910ED5BE21}">
      <dgm:prSet phldrT="[Text]"/>
      <dgm:spPr/>
      <dgm:t>
        <a:bodyPr/>
        <a:lstStyle/>
        <a:p>
          <a:r>
            <a:rPr lang="en-US" dirty="0"/>
            <a:t>Minimize average number of tests per person </a:t>
          </a:r>
        </a:p>
      </dgm:t>
    </dgm:pt>
    <dgm:pt modelId="{6455520C-279A-0545-AA67-B0FA8F00BA56}" type="parTrans" cxnId="{A95F737B-09E9-A644-9989-693558E079AC}">
      <dgm:prSet/>
      <dgm:spPr/>
      <dgm:t>
        <a:bodyPr/>
        <a:lstStyle/>
        <a:p>
          <a:endParaRPr lang="en-US"/>
        </a:p>
      </dgm:t>
    </dgm:pt>
    <dgm:pt modelId="{F6C46F54-8ECE-154E-804C-6061920F26C9}" type="sibTrans" cxnId="{A95F737B-09E9-A644-9989-693558E079AC}">
      <dgm:prSet/>
      <dgm:spPr/>
      <dgm:t>
        <a:bodyPr/>
        <a:lstStyle/>
        <a:p>
          <a:endParaRPr lang="en-US"/>
        </a:p>
      </dgm:t>
    </dgm:pt>
    <dgm:pt modelId="{1465C3C2-FCAC-6248-AA07-5B962EE49F50}">
      <dgm:prSet phldrT="[Text]"/>
      <dgm:spPr/>
      <dgm:t>
        <a:bodyPr/>
        <a:lstStyle/>
        <a:p>
          <a:r>
            <a:rPr lang="en-US" dirty="0"/>
            <a:t>More testing using fewer resources</a:t>
          </a:r>
        </a:p>
      </dgm:t>
    </dgm:pt>
    <dgm:pt modelId="{E469D41C-0606-3348-9F1C-DBFF0A66546E}" type="parTrans" cxnId="{69478B22-5643-2D49-A240-45D1DC534E6F}">
      <dgm:prSet/>
      <dgm:spPr/>
      <dgm:t>
        <a:bodyPr/>
        <a:lstStyle/>
        <a:p>
          <a:endParaRPr lang="en-US"/>
        </a:p>
      </dgm:t>
    </dgm:pt>
    <dgm:pt modelId="{AF2CCEB0-BE1A-D743-ABAF-CE4CCEF34FB9}" type="sibTrans" cxnId="{69478B22-5643-2D49-A240-45D1DC534E6F}">
      <dgm:prSet/>
      <dgm:spPr/>
      <dgm:t>
        <a:bodyPr/>
        <a:lstStyle/>
        <a:p>
          <a:endParaRPr lang="en-US"/>
        </a:p>
      </dgm:t>
    </dgm:pt>
    <dgm:pt modelId="{B935DBFF-FD3C-6F4F-9CC6-760158626584}">
      <dgm:prSet phldrT="[Text]"/>
      <dgm:spPr/>
      <dgm:t>
        <a:bodyPr/>
        <a:lstStyle/>
        <a:p>
          <a:r>
            <a:rPr lang="en-US" dirty="0"/>
            <a:t>Limitations</a:t>
          </a:r>
        </a:p>
      </dgm:t>
    </dgm:pt>
    <dgm:pt modelId="{5076AE8C-801E-C048-B7D7-8F1A73E8D9D1}" type="parTrans" cxnId="{EBB37F63-7EA9-A542-B4AE-ECE430E5DC19}">
      <dgm:prSet/>
      <dgm:spPr/>
      <dgm:t>
        <a:bodyPr/>
        <a:lstStyle/>
        <a:p>
          <a:endParaRPr lang="en-US"/>
        </a:p>
      </dgm:t>
    </dgm:pt>
    <dgm:pt modelId="{A9CB3E1B-88B6-894D-9296-E181AC7CB536}" type="sibTrans" cxnId="{EBB37F63-7EA9-A542-B4AE-ECE430E5DC19}">
      <dgm:prSet/>
      <dgm:spPr/>
      <dgm:t>
        <a:bodyPr/>
        <a:lstStyle/>
        <a:p>
          <a:endParaRPr lang="en-US"/>
        </a:p>
      </dgm:t>
    </dgm:pt>
    <dgm:pt modelId="{73D1F6FE-067B-874C-AFB2-6E8FF7F18406}">
      <dgm:prSet phldrT="[Text]"/>
      <dgm:spPr/>
      <dgm:t>
        <a:bodyPr/>
        <a:lstStyle/>
        <a:p>
          <a:r>
            <a:rPr lang="en-US" dirty="0"/>
            <a:t>Optimal Pool Size, Feasibility of strategy</a:t>
          </a:r>
        </a:p>
      </dgm:t>
    </dgm:pt>
    <dgm:pt modelId="{DFD88A77-8AA5-C241-89FD-C74E145209EA}" type="parTrans" cxnId="{257B01F2-4658-C949-9398-F8321CD1C423}">
      <dgm:prSet/>
      <dgm:spPr/>
      <dgm:t>
        <a:bodyPr/>
        <a:lstStyle/>
        <a:p>
          <a:endParaRPr lang="en-US"/>
        </a:p>
      </dgm:t>
    </dgm:pt>
    <dgm:pt modelId="{A80ADA5B-3C6C-794D-925E-38EE802CD4C2}" type="sibTrans" cxnId="{257B01F2-4658-C949-9398-F8321CD1C423}">
      <dgm:prSet/>
      <dgm:spPr/>
      <dgm:t>
        <a:bodyPr/>
        <a:lstStyle/>
        <a:p>
          <a:endParaRPr lang="en-US"/>
        </a:p>
      </dgm:t>
    </dgm:pt>
    <dgm:pt modelId="{942290C3-E806-5448-8D47-84717F24E496}">
      <dgm:prSet phldrT="[Text]"/>
      <dgm:spPr/>
      <dgm:t>
        <a:bodyPr/>
        <a:lstStyle/>
        <a:p>
          <a:r>
            <a:rPr lang="en-US" dirty="0"/>
            <a:t>Dilution &amp; Analytic Sensitivity</a:t>
          </a:r>
        </a:p>
      </dgm:t>
    </dgm:pt>
    <dgm:pt modelId="{1D72B066-1A89-C846-B753-CCD9084153CB}" type="parTrans" cxnId="{D186237C-4740-5D46-82D2-F67F72061C17}">
      <dgm:prSet/>
      <dgm:spPr/>
      <dgm:t>
        <a:bodyPr/>
        <a:lstStyle/>
        <a:p>
          <a:endParaRPr lang="en-US"/>
        </a:p>
      </dgm:t>
    </dgm:pt>
    <dgm:pt modelId="{0B495EEA-167C-8B4C-90B2-C51D10A6D45A}" type="sibTrans" cxnId="{D186237C-4740-5D46-82D2-F67F72061C17}">
      <dgm:prSet/>
      <dgm:spPr/>
      <dgm:t>
        <a:bodyPr/>
        <a:lstStyle/>
        <a:p>
          <a:endParaRPr lang="en-US"/>
        </a:p>
      </dgm:t>
    </dgm:pt>
    <dgm:pt modelId="{22EEF9BA-5DCA-7540-9672-2EA7D0428E30}">
      <dgm:prSet phldrT="[Text]"/>
      <dgm:spPr/>
      <dgm:t>
        <a:bodyPr/>
        <a:lstStyle/>
        <a:p>
          <a:r>
            <a:rPr lang="en-US" dirty="0"/>
            <a:t>Disease Prevalence</a:t>
          </a:r>
        </a:p>
      </dgm:t>
    </dgm:pt>
    <dgm:pt modelId="{3AAAAAD0-6A24-7543-89CD-F3FF3D8AD680}" type="parTrans" cxnId="{6B2A72EF-73FD-7A4F-BB9C-5C5B9CB681BF}">
      <dgm:prSet/>
      <dgm:spPr/>
      <dgm:t>
        <a:bodyPr/>
        <a:lstStyle/>
        <a:p>
          <a:endParaRPr lang="en-US"/>
        </a:p>
      </dgm:t>
    </dgm:pt>
    <dgm:pt modelId="{6DAEA37D-B45D-BA47-B9BE-9FC00FD5D892}" type="sibTrans" cxnId="{6B2A72EF-73FD-7A4F-BB9C-5C5B9CB681BF}">
      <dgm:prSet/>
      <dgm:spPr/>
      <dgm:t>
        <a:bodyPr/>
        <a:lstStyle/>
        <a:p>
          <a:endParaRPr lang="en-US"/>
        </a:p>
      </dgm:t>
    </dgm:pt>
    <dgm:pt modelId="{FC14257A-B6D9-D04F-BCDF-219C27BE694D}" type="pres">
      <dgm:prSet presAssocID="{F7444E8A-A311-6145-9B09-A1A2015BF102}" presName="outerComposite" presStyleCnt="0">
        <dgm:presLayoutVars>
          <dgm:chMax val="2"/>
          <dgm:animLvl val="lvl"/>
          <dgm:resizeHandles val="exact"/>
        </dgm:presLayoutVars>
      </dgm:prSet>
      <dgm:spPr/>
    </dgm:pt>
    <dgm:pt modelId="{FB8AF6ED-43E5-A648-B884-7ED06D4BF0A8}" type="pres">
      <dgm:prSet presAssocID="{F7444E8A-A311-6145-9B09-A1A2015BF102}" presName="dummyMaxCanvas" presStyleCnt="0"/>
      <dgm:spPr/>
    </dgm:pt>
    <dgm:pt modelId="{138B02C5-B23E-7F4E-91FD-8935AD0C0D16}" type="pres">
      <dgm:prSet presAssocID="{F7444E8A-A311-6145-9B09-A1A2015BF102}" presName="parentComposite" presStyleCnt="0"/>
      <dgm:spPr/>
    </dgm:pt>
    <dgm:pt modelId="{2D6DA583-3464-544F-BB1D-AA3419D83A60}" type="pres">
      <dgm:prSet presAssocID="{F7444E8A-A311-6145-9B09-A1A2015BF102}" presName="parent1" presStyleLbl="alignAccFollowNode1" presStyleIdx="0" presStyleCnt="4">
        <dgm:presLayoutVars>
          <dgm:chMax val="4"/>
        </dgm:presLayoutVars>
      </dgm:prSet>
      <dgm:spPr/>
    </dgm:pt>
    <dgm:pt modelId="{8AC4786F-C01F-3B4C-BCAA-0E4ABC7C94C5}" type="pres">
      <dgm:prSet presAssocID="{F7444E8A-A311-6145-9B09-A1A2015BF102}" presName="parent2" presStyleLbl="alignAccFollowNode1" presStyleIdx="1" presStyleCnt="4">
        <dgm:presLayoutVars>
          <dgm:chMax val="4"/>
        </dgm:presLayoutVars>
      </dgm:prSet>
      <dgm:spPr/>
    </dgm:pt>
    <dgm:pt modelId="{6F5D0EBE-C2E7-EC44-8B1B-DD67EDBAF648}" type="pres">
      <dgm:prSet presAssocID="{F7444E8A-A311-6145-9B09-A1A2015BF102}" presName="childrenComposite" presStyleCnt="0"/>
      <dgm:spPr/>
    </dgm:pt>
    <dgm:pt modelId="{F2D07ED3-62BA-7D46-9592-835D3905974B}" type="pres">
      <dgm:prSet presAssocID="{F7444E8A-A311-6145-9B09-A1A2015BF102}" presName="dummyMaxCanvas_ChildArea" presStyleCnt="0"/>
      <dgm:spPr/>
    </dgm:pt>
    <dgm:pt modelId="{07A98BC0-CD57-674E-A2F5-99589186466F}" type="pres">
      <dgm:prSet presAssocID="{F7444E8A-A311-6145-9B09-A1A2015BF102}" presName="fulcrum" presStyleLbl="alignAccFollowNode1" presStyleIdx="2" presStyleCnt="4"/>
      <dgm:spPr/>
    </dgm:pt>
    <dgm:pt modelId="{45018D0F-7E3A-0842-B9DD-50DD380E6D12}" type="pres">
      <dgm:prSet presAssocID="{F7444E8A-A311-6145-9B09-A1A2015BF102}" presName="balance_23" presStyleLbl="alignAccFollowNode1" presStyleIdx="3" presStyleCnt="4">
        <dgm:presLayoutVars>
          <dgm:bulletEnabled val="1"/>
        </dgm:presLayoutVars>
      </dgm:prSet>
      <dgm:spPr/>
    </dgm:pt>
    <dgm:pt modelId="{FB35A373-544A-A448-A324-ACC1E0858FF0}" type="pres">
      <dgm:prSet presAssocID="{F7444E8A-A311-6145-9B09-A1A2015BF102}" presName="right_23_1" presStyleLbl="node1" presStyleIdx="0" presStyleCnt="5">
        <dgm:presLayoutVars>
          <dgm:bulletEnabled val="1"/>
        </dgm:presLayoutVars>
      </dgm:prSet>
      <dgm:spPr/>
    </dgm:pt>
    <dgm:pt modelId="{6D6D38B6-B89B-4E46-85B3-22B684D8DC04}" type="pres">
      <dgm:prSet presAssocID="{F7444E8A-A311-6145-9B09-A1A2015BF102}" presName="right_23_2" presStyleLbl="node1" presStyleIdx="1" presStyleCnt="5">
        <dgm:presLayoutVars>
          <dgm:bulletEnabled val="1"/>
        </dgm:presLayoutVars>
      </dgm:prSet>
      <dgm:spPr/>
    </dgm:pt>
    <dgm:pt modelId="{AD9193E1-4FAA-2D40-ABB5-C9B0DC02FB1A}" type="pres">
      <dgm:prSet presAssocID="{F7444E8A-A311-6145-9B09-A1A2015BF102}" presName="right_23_3" presStyleLbl="node1" presStyleIdx="2" presStyleCnt="5">
        <dgm:presLayoutVars>
          <dgm:bulletEnabled val="1"/>
        </dgm:presLayoutVars>
      </dgm:prSet>
      <dgm:spPr/>
    </dgm:pt>
    <dgm:pt modelId="{A036FF8F-D031-324A-8A42-2D62F5CDF793}" type="pres">
      <dgm:prSet presAssocID="{F7444E8A-A311-6145-9B09-A1A2015BF102}" presName="left_23_1" presStyleLbl="node1" presStyleIdx="3" presStyleCnt="5">
        <dgm:presLayoutVars>
          <dgm:bulletEnabled val="1"/>
        </dgm:presLayoutVars>
      </dgm:prSet>
      <dgm:spPr/>
    </dgm:pt>
    <dgm:pt modelId="{7F239ADA-3462-144C-B126-CE730A85B308}" type="pres">
      <dgm:prSet presAssocID="{F7444E8A-A311-6145-9B09-A1A2015BF102}" presName="left_23_2" presStyleLbl="node1" presStyleIdx="4" presStyleCnt="5">
        <dgm:presLayoutVars>
          <dgm:bulletEnabled val="1"/>
        </dgm:presLayoutVars>
      </dgm:prSet>
      <dgm:spPr/>
    </dgm:pt>
  </dgm:ptLst>
  <dgm:cxnLst>
    <dgm:cxn modelId="{9110BE14-D42A-064A-B4FF-5244FE45973D}" type="presOf" srcId="{1A752080-9D46-324E-9CE7-41910ED5BE21}" destId="{A036FF8F-D031-324A-8A42-2D62F5CDF793}" srcOrd="0" destOrd="0" presId="urn:microsoft.com/office/officeart/2005/8/layout/balance1"/>
    <dgm:cxn modelId="{438EC618-9272-4C45-AD0D-86C8BDC0B1A1}" type="presOf" srcId="{D7CF0EC8-0BB4-A547-B844-068AD8DBC883}" destId="{2D6DA583-3464-544F-BB1D-AA3419D83A60}" srcOrd="0" destOrd="0" presId="urn:microsoft.com/office/officeart/2005/8/layout/balance1"/>
    <dgm:cxn modelId="{69478B22-5643-2D49-A240-45D1DC534E6F}" srcId="{D7CF0EC8-0BB4-A547-B844-068AD8DBC883}" destId="{1465C3C2-FCAC-6248-AA07-5B962EE49F50}" srcOrd="1" destOrd="0" parTransId="{E469D41C-0606-3348-9F1C-DBFF0A66546E}" sibTransId="{AF2CCEB0-BE1A-D743-ABAF-CE4CCEF34FB9}"/>
    <dgm:cxn modelId="{22BB1525-7EC4-D04A-B0B7-436435491633}" type="presOf" srcId="{73D1F6FE-067B-874C-AFB2-6E8FF7F18406}" destId="{FB35A373-544A-A448-A324-ACC1E0858FF0}" srcOrd="0" destOrd="0" presId="urn:microsoft.com/office/officeart/2005/8/layout/balance1"/>
    <dgm:cxn modelId="{2529272A-7DCF-CC48-A472-898E60F0484A}" type="presOf" srcId="{F7444E8A-A311-6145-9B09-A1A2015BF102}" destId="{FC14257A-B6D9-D04F-BCDF-219C27BE694D}" srcOrd="0" destOrd="0" presId="urn:microsoft.com/office/officeart/2005/8/layout/balance1"/>
    <dgm:cxn modelId="{54346356-1A61-894B-B0EC-023C984743E7}" type="presOf" srcId="{22EEF9BA-5DCA-7540-9672-2EA7D0428E30}" destId="{AD9193E1-4FAA-2D40-ABB5-C9B0DC02FB1A}" srcOrd="0" destOrd="0" presId="urn:microsoft.com/office/officeart/2005/8/layout/balance1"/>
    <dgm:cxn modelId="{EBB37F63-7EA9-A542-B4AE-ECE430E5DC19}" srcId="{F7444E8A-A311-6145-9B09-A1A2015BF102}" destId="{B935DBFF-FD3C-6F4F-9CC6-760158626584}" srcOrd="1" destOrd="0" parTransId="{5076AE8C-801E-C048-B7D7-8F1A73E8D9D1}" sibTransId="{A9CB3E1B-88B6-894D-9296-E181AC7CB536}"/>
    <dgm:cxn modelId="{0FD4A869-558F-7048-BBAD-B6BEB827F72F}" type="presOf" srcId="{B935DBFF-FD3C-6F4F-9CC6-760158626584}" destId="{8AC4786F-C01F-3B4C-BCAA-0E4ABC7C94C5}" srcOrd="0" destOrd="0" presId="urn:microsoft.com/office/officeart/2005/8/layout/balance1"/>
    <dgm:cxn modelId="{A95F737B-09E9-A644-9989-693558E079AC}" srcId="{D7CF0EC8-0BB4-A547-B844-068AD8DBC883}" destId="{1A752080-9D46-324E-9CE7-41910ED5BE21}" srcOrd="0" destOrd="0" parTransId="{6455520C-279A-0545-AA67-B0FA8F00BA56}" sibTransId="{F6C46F54-8ECE-154E-804C-6061920F26C9}"/>
    <dgm:cxn modelId="{D186237C-4740-5D46-82D2-F67F72061C17}" srcId="{B935DBFF-FD3C-6F4F-9CC6-760158626584}" destId="{942290C3-E806-5448-8D47-84717F24E496}" srcOrd="1" destOrd="0" parTransId="{1D72B066-1A89-C846-B753-CCD9084153CB}" sibTransId="{0B495EEA-167C-8B4C-90B2-C51D10A6D45A}"/>
    <dgm:cxn modelId="{FDAB1AC3-CEEA-114B-858C-5C38663841FD}" type="presOf" srcId="{1465C3C2-FCAC-6248-AA07-5B962EE49F50}" destId="{7F239ADA-3462-144C-B126-CE730A85B308}" srcOrd="0" destOrd="0" presId="urn:microsoft.com/office/officeart/2005/8/layout/balance1"/>
    <dgm:cxn modelId="{F11563ED-FB5D-7B4A-AFF9-B9D3389473E2}" type="presOf" srcId="{942290C3-E806-5448-8D47-84717F24E496}" destId="{6D6D38B6-B89B-4E46-85B3-22B684D8DC04}" srcOrd="0" destOrd="0" presId="urn:microsoft.com/office/officeart/2005/8/layout/balance1"/>
    <dgm:cxn modelId="{6B2A72EF-73FD-7A4F-BB9C-5C5B9CB681BF}" srcId="{B935DBFF-FD3C-6F4F-9CC6-760158626584}" destId="{22EEF9BA-5DCA-7540-9672-2EA7D0428E30}" srcOrd="2" destOrd="0" parTransId="{3AAAAAD0-6A24-7543-89CD-F3FF3D8AD680}" sibTransId="{6DAEA37D-B45D-BA47-B9BE-9FC00FD5D892}"/>
    <dgm:cxn modelId="{257B01F2-4658-C949-9398-F8321CD1C423}" srcId="{B935DBFF-FD3C-6F4F-9CC6-760158626584}" destId="{73D1F6FE-067B-874C-AFB2-6E8FF7F18406}" srcOrd="0" destOrd="0" parTransId="{DFD88A77-8AA5-C241-89FD-C74E145209EA}" sibTransId="{A80ADA5B-3C6C-794D-925E-38EE802CD4C2}"/>
    <dgm:cxn modelId="{824011F7-10D5-1140-BD05-1FA255F0AF8B}" srcId="{F7444E8A-A311-6145-9B09-A1A2015BF102}" destId="{D7CF0EC8-0BB4-A547-B844-068AD8DBC883}" srcOrd="0" destOrd="0" parTransId="{444828D0-E3CB-F04B-9185-F2A2DBC49D2D}" sibTransId="{677915AD-C26F-0A4C-A6B4-DB28A0F11D03}"/>
    <dgm:cxn modelId="{1EF760C4-CEB7-A246-9970-FD26AC35F35C}" type="presParOf" srcId="{FC14257A-B6D9-D04F-BCDF-219C27BE694D}" destId="{FB8AF6ED-43E5-A648-B884-7ED06D4BF0A8}" srcOrd="0" destOrd="0" presId="urn:microsoft.com/office/officeart/2005/8/layout/balance1"/>
    <dgm:cxn modelId="{BE63F713-C8E9-A64D-BDF5-134449825266}" type="presParOf" srcId="{FC14257A-B6D9-D04F-BCDF-219C27BE694D}" destId="{138B02C5-B23E-7F4E-91FD-8935AD0C0D16}" srcOrd="1" destOrd="0" presId="urn:microsoft.com/office/officeart/2005/8/layout/balance1"/>
    <dgm:cxn modelId="{F7A7404C-C9CB-DC48-A83D-DE992E96680E}" type="presParOf" srcId="{138B02C5-B23E-7F4E-91FD-8935AD0C0D16}" destId="{2D6DA583-3464-544F-BB1D-AA3419D83A60}" srcOrd="0" destOrd="0" presId="urn:microsoft.com/office/officeart/2005/8/layout/balance1"/>
    <dgm:cxn modelId="{43F23A19-2F9B-9C44-B860-EC8283A5D1C7}" type="presParOf" srcId="{138B02C5-B23E-7F4E-91FD-8935AD0C0D16}" destId="{8AC4786F-C01F-3B4C-BCAA-0E4ABC7C94C5}" srcOrd="1" destOrd="0" presId="urn:microsoft.com/office/officeart/2005/8/layout/balance1"/>
    <dgm:cxn modelId="{66A4AAEF-8B5C-114D-8F33-41670E4C4A27}" type="presParOf" srcId="{FC14257A-B6D9-D04F-BCDF-219C27BE694D}" destId="{6F5D0EBE-C2E7-EC44-8B1B-DD67EDBAF648}" srcOrd="2" destOrd="0" presId="urn:microsoft.com/office/officeart/2005/8/layout/balance1"/>
    <dgm:cxn modelId="{74EF30A6-DFD6-9D4A-91B0-AD8C6A378F27}" type="presParOf" srcId="{6F5D0EBE-C2E7-EC44-8B1B-DD67EDBAF648}" destId="{F2D07ED3-62BA-7D46-9592-835D3905974B}" srcOrd="0" destOrd="0" presId="urn:microsoft.com/office/officeart/2005/8/layout/balance1"/>
    <dgm:cxn modelId="{81E8E8BE-4422-3B47-83D7-CF8617DFE24A}" type="presParOf" srcId="{6F5D0EBE-C2E7-EC44-8B1B-DD67EDBAF648}" destId="{07A98BC0-CD57-674E-A2F5-99589186466F}" srcOrd="1" destOrd="0" presId="urn:microsoft.com/office/officeart/2005/8/layout/balance1"/>
    <dgm:cxn modelId="{4F43D54D-B17C-7749-A449-7A09A5E43E16}" type="presParOf" srcId="{6F5D0EBE-C2E7-EC44-8B1B-DD67EDBAF648}" destId="{45018D0F-7E3A-0842-B9DD-50DD380E6D12}" srcOrd="2" destOrd="0" presId="urn:microsoft.com/office/officeart/2005/8/layout/balance1"/>
    <dgm:cxn modelId="{FF84EC60-085E-9B43-A659-B24275F26C42}" type="presParOf" srcId="{6F5D0EBE-C2E7-EC44-8B1B-DD67EDBAF648}" destId="{FB35A373-544A-A448-A324-ACC1E0858FF0}" srcOrd="3" destOrd="0" presId="urn:microsoft.com/office/officeart/2005/8/layout/balance1"/>
    <dgm:cxn modelId="{9D487639-6817-304A-BE58-51661938F2CB}" type="presParOf" srcId="{6F5D0EBE-C2E7-EC44-8B1B-DD67EDBAF648}" destId="{6D6D38B6-B89B-4E46-85B3-22B684D8DC04}" srcOrd="4" destOrd="0" presId="urn:microsoft.com/office/officeart/2005/8/layout/balance1"/>
    <dgm:cxn modelId="{ADBE189F-4915-974B-BCB9-11470DACA3D4}" type="presParOf" srcId="{6F5D0EBE-C2E7-EC44-8B1B-DD67EDBAF648}" destId="{AD9193E1-4FAA-2D40-ABB5-C9B0DC02FB1A}" srcOrd="5" destOrd="0" presId="urn:microsoft.com/office/officeart/2005/8/layout/balance1"/>
    <dgm:cxn modelId="{57ED02C7-57C9-DD41-B42A-5D9EC450E118}" type="presParOf" srcId="{6F5D0EBE-C2E7-EC44-8B1B-DD67EDBAF648}" destId="{A036FF8F-D031-324A-8A42-2D62F5CDF793}" srcOrd="6" destOrd="0" presId="urn:microsoft.com/office/officeart/2005/8/layout/balance1"/>
    <dgm:cxn modelId="{16DE6FBB-4A30-1243-8D25-33EE2CF649DF}" type="presParOf" srcId="{6F5D0EBE-C2E7-EC44-8B1B-DD67EDBAF648}" destId="{7F239ADA-3462-144C-B126-CE730A85B308}"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Pooled testing in non-IID settings: effective parameters, effect on metrics of interest</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nnection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Impact of heterogeneity on predictive metrics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3"/>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B1713F-21F9-F04D-83C1-1DA1F7F6A103}"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en-US"/>
        </a:p>
      </dgm:t>
    </dgm:pt>
    <dgm:pt modelId="{C9F1B652-77EA-9C4D-B813-3DB5F930D98A}">
      <dgm:prSet phldrT="[Text]"/>
      <dgm:spPr/>
      <dgm:t>
        <a:bodyPr/>
        <a:lstStyle/>
        <a:p>
          <a:r>
            <a:rPr lang="en-US" dirty="0"/>
            <a:t>All Graph</a:t>
          </a:r>
        </a:p>
      </dgm:t>
    </dgm:pt>
    <dgm:pt modelId="{DE5B2965-14DC-844F-8220-774827D07053}" type="parTrans" cxnId="{E5CE4D6E-BF56-074D-A93E-3A9024823B56}">
      <dgm:prSet/>
      <dgm:spPr/>
      <dgm:t>
        <a:bodyPr/>
        <a:lstStyle/>
        <a:p>
          <a:endParaRPr lang="en-US"/>
        </a:p>
      </dgm:t>
    </dgm:pt>
    <dgm:pt modelId="{EBD86D04-19DE-D141-A214-690C2824F0C9}" type="sibTrans" cxnId="{E5CE4D6E-BF56-074D-A93E-3A9024823B56}">
      <dgm:prSet/>
      <dgm:spPr/>
      <dgm:t>
        <a:bodyPr/>
        <a:lstStyle/>
        <a:p>
          <a:endParaRPr lang="en-US"/>
        </a:p>
      </dgm:t>
    </dgm:pt>
    <mc:AlternateContent xmlns:mc="http://schemas.openxmlformats.org/markup-compatibility/2006" xmlns:a14="http://schemas.microsoft.com/office/drawing/2010/main">
      <mc:Choice Requires="a14">
        <dgm:pt modelId="{042576C5-D25D-C54C-B13A-BD0B80F00110}">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𝑔</m:t>
                        </m:r>
                      </m:sub>
                    </m:sSub>
                  </m:oMath>
                </m:oMathPara>
              </a14:m>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𝑔</m:t>
                        </m:r>
                      </m:sub>
                    </m:sSub>
                  </m:oMath>
                </m:oMathPara>
              </a14:m>
              <a:endParaRPr lang="en-US" dirty="0"/>
            </a:p>
          </dgm:t>
        </dgm:pt>
      </mc:Choice>
      <mc:Fallback xmlns="">
        <dgm:pt modelId="{042576C5-D25D-C54C-B13A-BD0B80F00110}">
          <dgm:prSet phldrT="[Text]"/>
          <dgm:spPr/>
          <dgm:t>
            <a:bodyPr/>
            <a:lstStyle/>
            <a:p>
              <a:r>
                <a:rPr lang="en-US" i="0">
                  <a:latin typeface="Cambria Math" panose="02040503050406030204" pitchFamily="18" charset="0"/>
                  <a:ea typeface="Cambria Math" panose="02040503050406030204" pitchFamily="18" charset="0"/>
                </a:rPr>
                <a:t>𝜋</a:t>
              </a:r>
              <a:r>
                <a:rPr lang="en-US" b="0" i="0">
                  <a:latin typeface="Cambria Math" panose="02040503050406030204" pitchFamily="18" charset="0"/>
                  <a:ea typeface="Cambria Math" panose="02040503050406030204" pitchFamily="18" charset="0"/>
                </a:rPr>
                <a:t>+𝜋_𝑔</a:t>
              </a:r>
              <a:endParaRPr lang="en-US" dirty="0"/>
            </a:p>
            <a:p>
              <a:r>
                <a:rPr lang="en-US" i="0">
                  <a:latin typeface="Cambria Math" panose="02040503050406030204" pitchFamily="18" charset="0"/>
                  <a:ea typeface="Cambria Math" panose="02040503050406030204" pitchFamily="18" charset="0"/>
                </a:rPr>
                <a:t>𝜏</a:t>
              </a:r>
              <a:r>
                <a:rPr lang="en-US" b="0" i="0">
                  <a:latin typeface="Cambria Math" panose="02040503050406030204" pitchFamily="18" charset="0"/>
                  <a:ea typeface="Cambria Math" panose="02040503050406030204" pitchFamily="18" charset="0"/>
                </a:rPr>
                <a:t>+𝜏_𝑔</a:t>
              </a:r>
              <a:endParaRPr lang="en-US" dirty="0"/>
            </a:p>
          </dgm:t>
        </dgm:pt>
      </mc:Fallback>
    </mc:AlternateContent>
    <dgm:pt modelId="{F1F60647-0C3D-FC41-84DD-4E09472FFF85}" type="parTrans" cxnId="{38DA9D28-1151-BE43-9850-30CC4F089F9A}">
      <dgm:prSet/>
      <dgm:spPr/>
      <dgm:t>
        <a:bodyPr/>
        <a:lstStyle/>
        <a:p>
          <a:endParaRPr lang="en-US"/>
        </a:p>
      </dgm:t>
    </dgm:pt>
    <dgm:pt modelId="{554D0428-4B2E-694A-B097-3F30B35E68C4}" type="sibTrans" cxnId="{38DA9D28-1151-BE43-9850-30CC4F089F9A}">
      <dgm:prSet/>
      <dgm:spPr/>
      <dgm:t>
        <a:bodyPr/>
        <a:lstStyle/>
        <a:p>
          <a:endParaRPr lang="en-US"/>
        </a:p>
      </dgm:t>
    </dgm:pt>
    <dgm:pt modelId="{8B0FEBF6-7BF4-524C-93FC-F220DD606CB7}">
      <dgm:prSet phldrT="[Text]"/>
      <dgm:spPr/>
      <dgm:t>
        <a:bodyPr/>
        <a:lstStyle/>
        <a:p>
          <a:r>
            <a:rPr lang="en-US" dirty="0"/>
            <a:t>Pi Graph</a:t>
          </a:r>
        </a:p>
      </dgm:t>
    </dgm:pt>
    <dgm:pt modelId="{0C1E8F54-3B83-3445-B36A-A0252ADB91C3}" type="parTrans" cxnId="{1311557A-C908-5648-ACAC-ED70A471B2B6}">
      <dgm:prSet/>
      <dgm:spPr/>
      <dgm:t>
        <a:bodyPr/>
        <a:lstStyle/>
        <a:p>
          <a:endParaRPr lang="en-US"/>
        </a:p>
      </dgm:t>
    </dgm:pt>
    <dgm:pt modelId="{4E6DCF11-0ECE-A94F-B14D-FFD51BB061E0}" type="sibTrans" cxnId="{1311557A-C908-5648-ACAC-ED70A471B2B6}">
      <dgm:prSet/>
      <dgm:spPr/>
      <dgm:t>
        <a:bodyPr/>
        <a:lstStyle/>
        <a:p>
          <a:endParaRPr lang="en-US"/>
        </a:p>
      </dgm:t>
    </dgm:pt>
    <mc:AlternateContent xmlns:mc="http://schemas.openxmlformats.org/markup-compatibility/2006" xmlns:a14="http://schemas.microsoft.com/office/drawing/2010/main">
      <mc:Choice Requires="a14">
        <dgm:pt modelId="{B1DF1605-B88C-0840-8E59-3FD20214BA2C}">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𝑔</m:t>
                        </m:r>
                      </m:sub>
                    </m:sSub>
                  </m:oMath>
                </m:oMathPara>
              </a14:m>
              <a:endParaRPr lang="en-US" dirty="0"/>
            </a:p>
          </dgm:t>
        </dgm:pt>
      </mc:Choice>
      <mc:Fallback xmlns="">
        <dgm:pt modelId="{B1DF1605-B88C-0840-8E59-3FD20214BA2C}">
          <dgm:prSet phldrT="[Text]"/>
          <dgm:spPr/>
          <dgm:t>
            <a:bodyPr/>
            <a:lstStyle/>
            <a:p>
              <a:r>
                <a:rPr lang="en-US" i="0">
                  <a:latin typeface="Cambria Math" panose="02040503050406030204" pitchFamily="18" charset="0"/>
                  <a:ea typeface="Cambria Math" panose="02040503050406030204" pitchFamily="18" charset="0"/>
                </a:rPr>
                <a:t>𝜋</a:t>
              </a:r>
              <a:r>
                <a:rPr lang="en-US" b="0" i="0">
                  <a:latin typeface="Cambria Math" panose="02040503050406030204" pitchFamily="18" charset="0"/>
                  <a:ea typeface="Cambria Math" panose="02040503050406030204" pitchFamily="18" charset="0"/>
                </a:rPr>
                <a:t>+𝜋_𝑔</a:t>
              </a:r>
              <a:endParaRPr lang="en-US" dirty="0"/>
            </a:p>
          </dgm:t>
        </dgm:pt>
      </mc:Fallback>
    </mc:AlternateContent>
    <dgm:pt modelId="{CDB96A6B-7CBD-B24B-9F2C-373A91D7466B}" type="parTrans" cxnId="{B85C4830-964F-4D4D-8410-FE770F4802A6}">
      <dgm:prSet/>
      <dgm:spPr/>
      <dgm:t>
        <a:bodyPr/>
        <a:lstStyle/>
        <a:p>
          <a:endParaRPr lang="en-US"/>
        </a:p>
      </dgm:t>
    </dgm:pt>
    <dgm:pt modelId="{68619EAE-81B7-3444-BFBB-67D2D0639953}" type="sibTrans" cxnId="{B85C4830-964F-4D4D-8410-FE770F4802A6}">
      <dgm:prSet/>
      <dgm:spPr/>
      <dgm:t>
        <a:bodyPr/>
        <a:lstStyle/>
        <a:p>
          <a:endParaRPr lang="en-US"/>
        </a:p>
      </dgm:t>
    </dgm:pt>
    <dgm:pt modelId="{9D8E57F1-54E5-5243-A3E9-B8E5B473646A}">
      <dgm:prSet phldrT="[Text]"/>
      <dgm:spPr/>
      <dgm:t>
        <a:bodyPr/>
        <a:lstStyle/>
        <a:p>
          <a:r>
            <a:rPr lang="en-US" dirty="0"/>
            <a:t>Tau Graph</a:t>
          </a:r>
        </a:p>
      </dgm:t>
    </dgm:pt>
    <dgm:pt modelId="{AE2DF7BC-A087-2748-9CD0-5D3ED2AE9D14}" type="parTrans" cxnId="{AA721C3E-FEB8-F346-8278-F60ECE72E0D1}">
      <dgm:prSet/>
      <dgm:spPr/>
      <dgm:t>
        <a:bodyPr/>
        <a:lstStyle/>
        <a:p>
          <a:endParaRPr lang="en-US"/>
        </a:p>
      </dgm:t>
    </dgm:pt>
    <dgm:pt modelId="{48CC1F2E-5525-C743-944D-FB34FB12AFB8}" type="sibTrans" cxnId="{AA721C3E-FEB8-F346-8278-F60ECE72E0D1}">
      <dgm:prSet/>
      <dgm:spPr/>
      <dgm:t>
        <a:bodyPr/>
        <a:lstStyle/>
        <a:p>
          <a:endParaRPr lang="en-US"/>
        </a:p>
      </dgm:t>
    </dgm:pt>
    <mc:AlternateContent xmlns:mc="http://schemas.openxmlformats.org/markup-compatibility/2006" xmlns:a14="http://schemas.microsoft.com/office/drawing/2010/main">
      <mc:Choice Requires="a14">
        <dgm:pt modelId="{C8234287-C1C0-7D45-9A9C-46A8E1477E5C}">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𝑔</m:t>
                        </m:r>
                      </m:sub>
                    </m:sSub>
                  </m:oMath>
                </m:oMathPara>
              </a14:m>
              <a:endParaRPr lang="en-US" dirty="0"/>
            </a:p>
          </dgm:t>
        </dgm:pt>
      </mc:Choice>
      <mc:Fallback xmlns="">
        <dgm:pt modelId="{C8234287-C1C0-7D45-9A9C-46A8E1477E5C}">
          <dgm:prSet phldrT="[Text]"/>
          <dgm:spPr/>
          <dgm:t>
            <a:bodyPr/>
            <a:lstStyle/>
            <a:p>
              <a:r>
                <a:rPr lang="en-US" i="0">
                  <a:latin typeface="Cambria Math" panose="02040503050406030204" pitchFamily="18" charset="0"/>
                  <a:ea typeface="Cambria Math" panose="02040503050406030204" pitchFamily="18" charset="0"/>
                </a:rPr>
                <a:t>𝜏</a:t>
              </a:r>
              <a:r>
                <a:rPr lang="en-US" b="0" i="0">
                  <a:latin typeface="Cambria Math" panose="02040503050406030204" pitchFamily="18" charset="0"/>
                  <a:ea typeface="Cambria Math" panose="02040503050406030204" pitchFamily="18" charset="0"/>
                </a:rPr>
                <a:t>+𝜏_𝑔</a:t>
              </a:r>
              <a:endParaRPr lang="en-US" dirty="0"/>
            </a:p>
          </dgm:t>
        </dgm:pt>
      </mc:Fallback>
    </mc:AlternateContent>
    <dgm:pt modelId="{38E7CCE0-D99C-5B49-9C69-884DE1F0D43D}" type="parTrans" cxnId="{D3BBB96B-7C6C-D046-85D6-56E13D68D5D3}">
      <dgm:prSet/>
      <dgm:spPr/>
      <dgm:t>
        <a:bodyPr/>
        <a:lstStyle/>
        <a:p>
          <a:endParaRPr lang="en-US"/>
        </a:p>
      </dgm:t>
    </dgm:pt>
    <dgm:pt modelId="{9CCE50EE-DB2B-884C-9FB5-1407A27C4365}" type="sibTrans" cxnId="{D3BBB96B-7C6C-D046-85D6-56E13D68D5D3}">
      <dgm:prSet/>
      <dgm:spPr/>
      <dgm:t>
        <a:bodyPr/>
        <a:lstStyle/>
        <a:p>
          <a:endParaRPr lang="en-US"/>
        </a:p>
      </dgm:t>
    </dgm:pt>
    <dgm:pt modelId="{D13300C7-7931-E743-9B98-589D05CDB2FB}" type="pres">
      <dgm:prSet presAssocID="{01B1713F-21F9-F04D-83C1-1DA1F7F6A103}" presName="Name0" presStyleCnt="0">
        <dgm:presLayoutVars>
          <dgm:chMax/>
          <dgm:chPref/>
          <dgm:dir/>
          <dgm:animLvl val="lvl"/>
        </dgm:presLayoutVars>
      </dgm:prSet>
      <dgm:spPr/>
    </dgm:pt>
    <dgm:pt modelId="{906E0DF1-24C0-A14D-A63A-070C769120EE}" type="pres">
      <dgm:prSet presAssocID="{C9F1B652-77EA-9C4D-B813-3DB5F930D98A}" presName="composite" presStyleCnt="0"/>
      <dgm:spPr/>
    </dgm:pt>
    <dgm:pt modelId="{99D53B8A-30C1-284C-A0BD-DAC841FF18D5}" type="pres">
      <dgm:prSet presAssocID="{C9F1B652-77EA-9C4D-B813-3DB5F930D98A}" presName="Parent1" presStyleLbl="node1" presStyleIdx="0" presStyleCnt="6">
        <dgm:presLayoutVars>
          <dgm:chMax val="1"/>
          <dgm:chPref val="1"/>
          <dgm:bulletEnabled val="1"/>
        </dgm:presLayoutVars>
      </dgm:prSet>
      <dgm:spPr/>
    </dgm:pt>
    <dgm:pt modelId="{33DA93DA-196D-274B-B0D6-655302C996E3}" type="pres">
      <dgm:prSet presAssocID="{C9F1B652-77EA-9C4D-B813-3DB5F930D98A}" presName="Childtext1" presStyleLbl="revTx" presStyleIdx="0" presStyleCnt="3">
        <dgm:presLayoutVars>
          <dgm:chMax val="0"/>
          <dgm:chPref val="0"/>
          <dgm:bulletEnabled val="1"/>
        </dgm:presLayoutVars>
      </dgm:prSet>
      <dgm:spPr/>
    </dgm:pt>
    <dgm:pt modelId="{D20B4A46-6DDC-DD48-B27C-E7EA64F9E1FE}" type="pres">
      <dgm:prSet presAssocID="{C9F1B652-77EA-9C4D-B813-3DB5F930D98A}" presName="BalanceSpacing" presStyleCnt="0"/>
      <dgm:spPr/>
    </dgm:pt>
    <dgm:pt modelId="{9AD3D4B4-E3B2-2343-AB5B-81B9066ADDCE}" type="pres">
      <dgm:prSet presAssocID="{C9F1B652-77EA-9C4D-B813-3DB5F930D98A}" presName="BalanceSpacing1" presStyleCnt="0"/>
      <dgm:spPr/>
    </dgm:pt>
    <dgm:pt modelId="{9F3C6AA8-1BF8-6245-B318-754A47575E3B}" type="pres">
      <dgm:prSet presAssocID="{EBD86D04-19DE-D141-A214-690C2824F0C9}" presName="Accent1Text" presStyleLbl="node1" presStyleIdx="1" presStyleCnt="6"/>
      <dgm:spPr/>
    </dgm:pt>
    <dgm:pt modelId="{D09E5A41-4F18-D949-B421-49A928EF310E}" type="pres">
      <dgm:prSet presAssocID="{EBD86D04-19DE-D141-A214-690C2824F0C9}" presName="spaceBetweenRectangles" presStyleCnt="0"/>
      <dgm:spPr/>
    </dgm:pt>
    <dgm:pt modelId="{A160C592-F6F8-B64A-B203-390AE04562C9}" type="pres">
      <dgm:prSet presAssocID="{8B0FEBF6-7BF4-524C-93FC-F220DD606CB7}" presName="composite" presStyleCnt="0"/>
      <dgm:spPr/>
    </dgm:pt>
    <dgm:pt modelId="{748E2974-FD5F-3D49-B053-77A909F33A4B}" type="pres">
      <dgm:prSet presAssocID="{8B0FEBF6-7BF4-524C-93FC-F220DD606CB7}" presName="Parent1" presStyleLbl="node1" presStyleIdx="2" presStyleCnt="6">
        <dgm:presLayoutVars>
          <dgm:chMax val="1"/>
          <dgm:chPref val="1"/>
          <dgm:bulletEnabled val="1"/>
        </dgm:presLayoutVars>
      </dgm:prSet>
      <dgm:spPr/>
    </dgm:pt>
    <dgm:pt modelId="{025BCE98-FF29-1E4F-9372-996955402DCC}" type="pres">
      <dgm:prSet presAssocID="{8B0FEBF6-7BF4-524C-93FC-F220DD606CB7}" presName="Childtext1" presStyleLbl="revTx" presStyleIdx="1" presStyleCnt="3">
        <dgm:presLayoutVars>
          <dgm:chMax val="0"/>
          <dgm:chPref val="0"/>
          <dgm:bulletEnabled val="1"/>
        </dgm:presLayoutVars>
      </dgm:prSet>
      <dgm:spPr/>
    </dgm:pt>
    <dgm:pt modelId="{0DBCBB9A-62C5-3B43-9E49-C74BB09BF1D5}" type="pres">
      <dgm:prSet presAssocID="{8B0FEBF6-7BF4-524C-93FC-F220DD606CB7}" presName="BalanceSpacing" presStyleCnt="0"/>
      <dgm:spPr/>
    </dgm:pt>
    <dgm:pt modelId="{4907CBC6-C4D1-DE43-B955-AF005C63441C}" type="pres">
      <dgm:prSet presAssocID="{8B0FEBF6-7BF4-524C-93FC-F220DD606CB7}" presName="BalanceSpacing1" presStyleCnt="0"/>
      <dgm:spPr/>
    </dgm:pt>
    <dgm:pt modelId="{1B51B6EE-6DD5-4F4D-A8A4-60B262B1EE1C}" type="pres">
      <dgm:prSet presAssocID="{4E6DCF11-0ECE-A94F-B14D-FFD51BB061E0}" presName="Accent1Text" presStyleLbl="node1" presStyleIdx="3" presStyleCnt="6"/>
      <dgm:spPr/>
    </dgm:pt>
    <dgm:pt modelId="{6E262934-B3B6-9447-A284-C02D1A85F3D5}" type="pres">
      <dgm:prSet presAssocID="{4E6DCF11-0ECE-A94F-B14D-FFD51BB061E0}" presName="spaceBetweenRectangles" presStyleCnt="0"/>
      <dgm:spPr/>
    </dgm:pt>
    <dgm:pt modelId="{F67FB937-64A8-7A40-8A16-8B29A3787E53}" type="pres">
      <dgm:prSet presAssocID="{9D8E57F1-54E5-5243-A3E9-B8E5B473646A}" presName="composite" presStyleCnt="0"/>
      <dgm:spPr/>
    </dgm:pt>
    <dgm:pt modelId="{7FBE134F-8B08-334E-ABAA-B0915F213B80}" type="pres">
      <dgm:prSet presAssocID="{9D8E57F1-54E5-5243-A3E9-B8E5B473646A}" presName="Parent1" presStyleLbl="node1" presStyleIdx="4" presStyleCnt="6">
        <dgm:presLayoutVars>
          <dgm:chMax val="1"/>
          <dgm:chPref val="1"/>
          <dgm:bulletEnabled val="1"/>
        </dgm:presLayoutVars>
      </dgm:prSet>
      <dgm:spPr/>
    </dgm:pt>
    <dgm:pt modelId="{893DA45B-87BD-DD4B-BD6C-85D2286241CC}" type="pres">
      <dgm:prSet presAssocID="{9D8E57F1-54E5-5243-A3E9-B8E5B473646A}" presName="Childtext1" presStyleLbl="revTx" presStyleIdx="2" presStyleCnt="3">
        <dgm:presLayoutVars>
          <dgm:chMax val="0"/>
          <dgm:chPref val="0"/>
          <dgm:bulletEnabled val="1"/>
        </dgm:presLayoutVars>
      </dgm:prSet>
      <dgm:spPr/>
    </dgm:pt>
    <dgm:pt modelId="{ED0988CC-BF9E-764E-9848-EE446C1E49A0}" type="pres">
      <dgm:prSet presAssocID="{9D8E57F1-54E5-5243-A3E9-B8E5B473646A}" presName="BalanceSpacing" presStyleCnt="0"/>
      <dgm:spPr/>
    </dgm:pt>
    <dgm:pt modelId="{90B9EBED-E655-6548-AB19-6580521E834B}" type="pres">
      <dgm:prSet presAssocID="{9D8E57F1-54E5-5243-A3E9-B8E5B473646A}" presName="BalanceSpacing1" presStyleCnt="0"/>
      <dgm:spPr/>
    </dgm:pt>
    <dgm:pt modelId="{8E07BBCB-DB1D-F446-85C3-9B1FF9EAE972}" type="pres">
      <dgm:prSet presAssocID="{48CC1F2E-5525-C743-944D-FB34FB12AFB8}" presName="Accent1Text" presStyleLbl="node1" presStyleIdx="5" presStyleCnt="6"/>
      <dgm:spPr/>
    </dgm:pt>
  </dgm:ptLst>
  <dgm:cxnLst>
    <dgm:cxn modelId="{2F4CBE03-8A16-CF48-8D49-B38A924F5D32}" type="presOf" srcId="{01B1713F-21F9-F04D-83C1-1DA1F7F6A103}" destId="{D13300C7-7931-E743-9B98-589D05CDB2FB}" srcOrd="0" destOrd="0" presId="urn:microsoft.com/office/officeart/2008/layout/AlternatingHexagons"/>
    <dgm:cxn modelId="{38DA9D28-1151-BE43-9850-30CC4F089F9A}" srcId="{C9F1B652-77EA-9C4D-B813-3DB5F930D98A}" destId="{042576C5-D25D-C54C-B13A-BD0B80F00110}" srcOrd="0" destOrd="0" parTransId="{F1F60647-0C3D-FC41-84DD-4E09472FFF85}" sibTransId="{554D0428-4B2E-694A-B097-3F30B35E68C4}"/>
    <dgm:cxn modelId="{B85C4830-964F-4D4D-8410-FE770F4802A6}" srcId="{8B0FEBF6-7BF4-524C-93FC-F220DD606CB7}" destId="{B1DF1605-B88C-0840-8E59-3FD20214BA2C}" srcOrd="0" destOrd="0" parTransId="{CDB96A6B-7CBD-B24B-9F2C-373A91D7466B}" sibTransId="{68619EAE-81B7-3444-BFBB-67D2D0639953}"/>
    <dgm:cxn modelId="{B96A823B-3DFD-2D43-88B8-4884715013C6}" type="presOf" srcId="{EBD86D04-19DE-D141-A214-690C2824F0C9}" destId="{9F3C6AA8-1BF8-6245-B318-754A47575E3B}" srcOrd="0" destOrd="0" presId="urn:microsoft.com/office/officeart/2008/layout/AlternatingHexagons"/>
    <dgm:cxn modelId="{AA721C3E-FEB8-F346-8278-F60ECE72E0D1}" srcId="{01B1713F-21F9-F04D-83C1-1DA1F7F6A103}" destId="{9D8E57F1-54E5-5243-A3E9-B8E5B473646A}" srcOrd="2" destOrd="0" parTransId="{AE2DF7BC-A087-2748-9CD0-5D3ED2AE9D14}" sibTransId="{48CC1F2E-5525-C743-944D-FB34FB12AFB8}"/>
    <dgm:cxn modelId="{F5C1DC3E-8B36-4540-B1E9-5B2B4A951DB7}" type="presOf" srcId="{042576C5-D25D-C54C-B13A-BD0B80F00110}" destId="{33DA93DA-196D-274B-B0D6-655302C996E3}" srcOrd="0" destOrd="0" presId="urn:microsoft.com/office/officeart/2008/layout/AlternatingHexagons"/>
    <dgm:cxn modelId="{63AF064E-EDD4-5644-8A95-85722943214C}" type="presOf" srcId="{C8234287-C1C0-7D45-9A9C-46A8E1477E5C}" destId="{893DA45B-87BD-DD4B-BD6C-85D2286241CC}" srcOrd="0" destOrd="0" presId="urn:microsoft.com/office/officeart/2008/layout/AlternatingHexagons"/>
    <dgm:cxn modelId="{48AD5253-487F-394A-8166-FF6DA7473109}" type="presOf" srcId="{4E6DCF11-0ECE-A94F-B14D-FFD51BB061E0}" destId="{1B51B6EE-6DD5-4F4D-A8A4-60B262B1EE1C}" srcOrd="0" destOrd="0" presId="urn:microsoft.com/office/officeart/2008/layout/AlternatingHexagons"/>
    <dgm:cxn modelId="{D3BBB96B-7C6C-D046-85D6-56E13D68D5D3}" srcId="{9D8E57F1-54E5-5243-A3E9-B8E5B473646A}" destId="{C8234287-C1C0-7D45-9A9C-46A8E1477E5C}" srcOrd="0" destOrd="0" parTransId="{38E7CCE0-D99C-5B49-9C69-884DE1F0D43D}" sibTransId="{9CCE50EE-DB2B-884C-9FB5-1407A27C4365}"/>
    <dgm:cxn modelId="{E5CE4D6E-BF56-074D-A93E-3A9024823B56}" srcId="{01B1713F-21F9-F04D-83C1-1DA1F7F6A103}" destId="{C9F1B652-77EA-9C4D-B813-3DB5F930D98A}" srcOrd="0" destOrd="0" parTransId="{DE5B2965-14DC-844F-8220-774827D07053}" sibTransId="{EBD86D04-19DE-D141-A214-690C2824F0C9}"/>
    <dgm:cxn modelId="{2608A179-2F1A-4F43-BB5B-93519EBE5451}" type="presOf" srcId="{C9F1B652-77EA-9C4D-B813-3DB5F930D98A}" destId="{99D53B8A-30C1-284C-A0BD-DAC841FF18D5}" srcOrd="0" destOrd="0" presId="urn:microsoft.com/office/officeart/2008/layout/AlternatingHexagons"/>
    <dgm:cxn modelId="{1311557A-C908-5648-ACAC-ED70A471B2B6}" srcId="{01B1713F-21F9-F04D-83C1-1DA1F7F6A103}" destId="{8B0FEBF6-7BF4-524C-93FC-F220DD606CB7}" srcOrd="1" destOrd="0" parTransId="{0C1E8F54-3B83-3445-B36A-A0252ADB91C3}" sibTransId="{4E6DCF11-0ECE-A94F-B14D-FFD51BB061E0}"/>
    <dgm:cxn modelId="{DF163CB0-E5B5-764C-993C-80A62DC6D409}" type="presOf" srcId="{8B0FEBF6-7BF4-524C-93FC-F220DD606CB7}" destId="{748E2974-FD5F-3D49-B053-77A909F33A4B}" srcOrd="0" destOrd="0" presId="urn:microsoft.com/office/officeart/2008/layout/AlternatingHexagons"/>
    <dgm:cxn modelId="{3A83B3BD-6737-AF47-9B6B-7D7CF9E87561}" type="presOf" srcId="{9D8E57F1-54E5-5243-A3E9-B8E5B473646A}" destId="{7FBE134F-8B08-334E-ABAA-B0915F213B80}" srcOrd="0" destOrd="0" presId="urn:microsoft.com/office/officeart/2008/layout/AlternatingHexagons"/>
    <dgm:cxn modelId="{63DE3CD9-9E63-DA45-9E4D-1FB6C5FF1A00}" type="presOf" srcId="{B1DF1605-B88C-0840-8E59-3FD20214BA2C}" destId="{025BCE98-FF29-1E4F-9372-996955402DCC}" srcOrd="0" destOrd="0" presId="urn:microsoft.com/office/officeart/2008/layout/AlternatingHexagons"/>
    <dgm:cxn modelId="{E8F545F8-DAAA-F545-9742-AF88B4D51E7A}" type="presOf" srcId="{48CC1F2E-5525-C743-944D-FB34FB12AFB8}" destId="{8E07BBCB-DB1D-F446-85C3-9B1FF9EAE972}" srcOrd="0" destOrd="0" presId="urn:microsoft.com/office/officeart/2008/layout/AlternatingHexagons"/>
    <dgm:cxn modelId="{AE3C5377-4B37-FE40-A6E9-1F5677750AFA}" type="presParOf" srcId="{D13300C7-7931-E743-9B98-589D05CDB2FB}" destId="{906E0DF1-24C0-A14D-A63A-070C769120EE}" srcOrd="0" destOrd="0" presId="urn:microsoft.com/office/officeart/2008/layout/AlternatingHexagons"/>
    <dgm:cxn modelId="{1A914040-181E-5A4A-A884-CA19EFC46DE4}" type="presParOf" srcId="{906E0DF1-24C0-A14D-A63A-070C769120EE}" destId="{99D53B8A-30C1-284C-A0BD-DAC841FF18D5}" srcOrd="0" destOrd="0" presId="urn:microsoft.com/office/officeart/2008/layout/AlternatingHexagons"/>
    <dgm:cxn modelId="{00C105DE-31A7-7F4F-B42B-4515CA70B17D}" type="presParOf" srcId="{906E0DF1-24C0-A14D-A63A-070C769120EE}" destId="{33DA93DA-196D-274B-B0D6-655302C996E3}" srcOrd="1" destOrd="0" presId="urn:microsoft.com/office/officeart/2008/layout/AlternatingHexagons"/>
    <dgm:cxn modelId="{EA9A6083-F10C-DE47-8B16-EC9D85143D8F}" type="presParOf" srcId="{906E0DF1-24C0-A14D-A63A-070C769120EE}" destId="{D20B4A46-6DDC-DD48-B27C-E7EA64F9E1FE}" srcOrd="2" destOrd="0" presId="urn:microsoft.com/office/officeart/2008/layout/AlternatingHexagons"/>
    <dgm:cxn modelId="{A9C6D0F8-DAD8-CB4E-AB16-0E82359F128B}" type="presParOf" srcId="{906E0DF1-24C0-A14D-A63A-070C769120EE}" destId="{9AD3D4B4-E3B2-2343-AB5B-81B9066ADDCE}" srcOrd="3" destOrd="0" presId="urn:microsoft.com/office/officeart/2008/layout/AlternatingHexagons"/>
    <dgm:cxn modelId="{CEC1CD04-1E8B-E349-AB3E-1052EA05A061}" type="presParOf" srcId="{906E0DF1-24C0-A14D-A63A-070C769120EE}" destId="{9F3C6AA8-1BF8-6245-B318-754A47575E3B}" srcOrd="4" destOrd="0" presId="urn:microsoft.com/office/officeart/2008/layout/AlternatingHexagons"/>
    <dgm:cxn modelId="{335D4B42-31E5-B14A-9C95-98985CF55D56}" type="presParOf" srcId="{D13300C7-7931-E743-9B98-589D05CDB2FB}" destId="{D09E5A41-4F18-D949-B421-49A928EF310E}" srcOrd="1" destOrd="0" presId="urn:microsoft.com/office/officeart/2008/layout/AlternatingHexagons"/>
    <dgm:cxn modelId="{DCB04DEA-8548-9944-91B0-C49EBA8033FE}" type="presParOf" srcId="{D13300C7-7931-E743-9B98-589D05CDB2FB}" destId="{A160C592-F6F8-B64A-B203-390AE04562C9}" srcOrd="2" destOrd="0" presId="urn:microsoft.com/office/officeart/2008/layout/AlternatingHexagons"/>
    <dgm:cxn modelId="{6391620F-7F6B-4E41-AA23-4243058A25FF}" type="presParOf" srcId="{A160C592-F6F8-B64A-B203-390AE04562C9}" destId="{748E2974-FD5F-3D49-B053-77A909F33A4B}" srcOrd="0" destOrd="0" presId="urn:microsoft.com/office/officeart/2008/layout/AlternatingHexagons"/>
    <dgm:cxn modelId="{F5779363-555E-F84B-ADD6-6669752F8AA3}" type="presParOf" srcId="{A160C592-F6F8-B64A-B203-390AE04562C9}" destId="{025BCE98-FF29-1E4F-9372-996955402DCC}" srcOrd="1" destOrd="0" presId="urn:microsoft.com/office/officeart/2008/layout/AlternatingHexagons"/>
    <dgm:cxn modelId="{F18ACB9F-A9A6-8643-A040-5118E79E7761}" type="presParOf" srcId="{A160C592-F6F8-B64A-B203-390AE04562C9}" destId="{0DBCBB9A-62C5-3B43-9E49-C74BB09BF1D5}" srcOrd="2" destOrd="0" presId="urn:microsoft.com/office/officeart/2008/layout/AlternatingHexagons"/>
    <dgm:cxn modelId="{61F56F32-6B94-1F48-8A89-CEB296D070A3}" type="presParOf" srcId="{A160C592-F6F8-B64A-B203-390AE04562C9}" destId="{4907CBC6-C4D1-DE43-B955-AF005C63441C}" srcOrd="3" destOrd="0" presId="urn:microsoft.com/office/officeart/2008/layout/AlternatingHexagons"/>
    <dgm:cxn modelId="{F56BCADB-C8DF-7645-88AC-C29BBD7D35A9}" type="presParOf" srcId="{A160C592-F6F8-B64A-B203-390AE04562C9}" destId="{1B51B6EE-6DD5-4F4D-A8A4-60B262B1EE1C}" srcOrd="4" destOrd="0" presId="urn:microsoft.com/office/officeart/2008/layout/AlternatingHexagons"/>
    <dgm:cxn modelId="{3F27E1F5-936C-7E42-8B4F-6724D9674FE4}" type="presParOf" srcId="{D13300C7-7931-E743-9B98-589D05CDB2FB}" destId="{6E262934-B3B6-9447-A284-C02D1A85F3D5}" srcOrd="3" destOrd="0" presId="urn:microsoft.com/office/officeart/2008/layout/AlternatingHexagons"/>
    <dgm:cxn modelId="{761FA3EF-10D3-CF4A-8052-81BAB48E2E46}" type="presParOf" srcId="{D13300C7-7931-E743-9B98-589D05CDB2FB}" destId="{F67FB937-64A8-7A40-8A16-8B29A3787E53}" srcOrd="4" destOrd="0" presId="urn:microsoft.com/office/officeart/2008/layout/AlternatingHexagons"/>
    <dgm:cxn modelId="{CD8576AE-7FB9-BD42-B519-5FED22AA33D0}" type="presParOf" srcId="{F67FB937-64A8-7A40-8A16-8B29A3787E53}" destId="{7FBE134F-8B08-334E-ABAA-B0915F213B80}" srcOrd="0" destOrd="0" presId="urn:microsoft.com/office/officeart/2008/layout/AlternatingHexagons"/>
    <dgm:cxn modelId="{667DF807-C3A8-384B-B7DE-B395530DA1FD}" type="presParOf" srcId="{F67FB937-64A8-7A40-8A16-8B29A3787E53}" destId="{893DA45B-87BD-DD4B-BD6C-85D2286241CC}" srcOrd="1" destOrd="0" presId="urn:microsoft.com/office/officeart/2008/layout/AlternatingHexagons"/>
    <dgm:cxn modelId="{2991A6A7-4BE3-9140-8954-8F24F3B7472B}" type="presParOf" srcId="{F67FB937-64A8-7A40-8A16-8B29A3787E53}" destId="{ED0988CC-BF9E-764E-9848-EE446C1E49A0}" srcOrd="2" destOrd="0" presId="urn:microsoft.com/office/officeart/2008/layout/AlternatingHexagons"/>
    <dgm:cxn modelId="{52C5372A-F71B-2D40-9E9A-D01FC6E34D95}" type="presParOf" srcId="{F67FB937-64A8-7A40-8A16-8B29A3787E53}" destId="{90B9EBED-E655-6548-AB19-6580521E834B}" srcOrd="3" destOrd="0" presId="urn:microsoft.com/office/officeart/2008/layout/AlternatingHexagons"/>
    <dgm:cxn modelId="{7DF3C608-9E8C-B145-B1CA-85F507F99DF4}" type="presParOf" srcId="{F67FB937-64A8-7A40-8A16-8B29A3787E53}" destId="{8E07BBCB-DB1D-F446-85C3-9B1FF9EAE972}"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B1713F-21F9-F04D-83C1-1DA1F7F6A103}"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en-US"/>
        </a:p>
      </dgm:t>
    </dgm:pt>
    <dgm:pt modelId="{C9F1B652-77EA-9C4D-B813-3DB5F930D98A}">
      <dgm:prSet phldrT="[Text]"/>
      <dgm:spPr/>
      <dgm:t>
        <a:bodyPr/>
        <a:lstStyle/>
        <a:p>
          <a:r>
            <a:rPr lang="en-US" dirty="0"/>
            <a:t>All Graph</a:t>
          </a:r>
        </a:p>
      </dgm:t>
    </dgm:pt>
    <dgm:pt modelId="{DE5B2965-14DC-844F-8220-774827D07053}" type="parTrans" cxnId="{E5CE4D6E-BF56-074D-A93E-3A9024823B56}">
      <dgm:prSet/>
      <dgm:spPr/>
      <dgm:t>
        <a:bodyPr/>
        <a:lstStyle/>
        <a:p>
          <a:endParaRPr lang="en-US"/>
        </a:p>
      </dgm:t>
    </dgm:pt>
    <dgm:pt modelId="{EBD86D04-19DE-D141-A214-690C2824F0C9}" type="sibTrans" cxnId="{E5CE4D6E-BF56-074D-A93E-3A9024823B56}">
      <dgm:prSet/>
      <dgm:spPr/>
      <dgm:t>
        <a:bodyPr/>
        <a:lstStyle/>
        <a:p>
          <a:endParaRPr lang="en-US"/>
        </a:p>
      </dgm:t>
    </dgm:pt>
    <dgm:pt modelId="{042576C5-D25D-C54C-B13A-BD0B80F00110}">
      <dgm:prSet phldrT="[Text]"/>
      <dgm:spPr>
        <a:blipFill>
          <a:blip xmlns:r="http://schemas.openxmlformats.org/officeDocument/2006/relationships" r:embed="rId1"/>
          <a:stretch>
            <a:fillRect/>
          </a:stretch>
        </a:blipFill>
      </dgm:spPr>
      <dgm:t>
        <a:bodyPr/>
        <a:lstStyle/>
        <a:p>
          <a:r>
            <a:rPr lang="en-US">
              <a:noFill/>
            </a:rPr>
            <a:t> </a:t>
          </a:r>
        </a:p>
      </dgm:t>
    </dgm:pt>
    <dgm:pt modelId="{F1F60647-0C3D-FC41-84DD-4E09472FFF85}" type="parTrans" cxnId="{38DA9D28-1151-BE43-9850-30CC4F089F9A}">
      <dgm:prSet/>
      <dgm:spPr/>
      <dgm:t>
        <a:bodyPr/>
        <a:lstStyle/>
        <a:p>
          <a:endParaRPr lang="en-US"/>
        </a:p>
      </dgm:t>
    </dgm:pt>
    <dgm:pt modelId="{554D0428-4B2E-694A-B097-3F30B35E68C4}" type="sibTrans" cxnId="{38DA9D28-1151-BE43-9850-30CC4F089F9A}">
      <dgm:prSet/>
      <dgm:spPr/>
      <dgm:t>
        <a:bodyPr/>
        <a:lstStyle/>
        <a:p>
          <a:endParaRPr lang="en-US"/>
        </a:p>
      </dgm:t>
    </dgm:pt>
    <dgm:pt modelId="{8B0FEBF6-7BF4-524C-93FC-F220DD606CB7}">
      <dgm:prSet phldrT="[Text]"/>
      <dgm:spPr/>
      <dgm:t>
        <a:bodyPr/>
        <a:lstStyle/>
        <a:p>
          <a:r>
            <a:rPr lang="en-US" dirty="0"/>
            <a:t>Pi Graph</a:t>
          </a:r>
        </a:p>
      </dgm:t>
    </dgm:pt>
    <dgm:pt modelId="{0C1E8F54-3B83-3445-B36A-A0252ADB91C3}" type="parTrans" cxnId="{1311557A-C908-5648-ACAC-ED70A471B2B6}">
      <dgm:prSet/>
      <dgm:spPr/>
      <dgm:t>
        <a:bodyPr/>
        <a:lstStyle/>
        <a:p>
          <a:endParaRPr lang="en-US"/>
        </a:p>
      </dgm:t>
    </dgm:pt>
    <dgm:pt modelId="{4E6DCF11-0ECE-A94F-B14D-FFD51BB061E0}" type="sibTrans" cxnId="{1311557A-C908-5648-ACAC-ED70A471B2B6}">
      <dgm:prSet/>
      <dgm:spPr/>
      <dgm:t>
        <a:bodyPr/>
        <a:lstStyle/>
        <a:p>
          <a:endParaRPr lang="en-US"/>
        </a:p>
      </dgm:t>
    </dgm:pt>
    <dgm:pt modelId="{B1DF1605-B88C-0840-8E59-3FD20214BA2C}">
      <dgm:prSet phldrT="[Text]"/>
      <dgm:spPr>
        <a:blipFill>
          <a:blip xmlns:r="http://schemas.openxmlformats.org/officeDocument/2006/relationships" r:embed="rId2"/>
          <a:stretch>
            <a:fillRect/>
          </a:stretch>
        </a:blipFill>
      </dgm:spPr>
      <dgm:t>
        <a:bodyPr/>
        <a:lstStyle/>
        <a:p>
          <a:r>
            <a:rPr lang="en-US">
              <a:noFill/>
            </a:rPr>
            <a:t> </a:t>
          </a:r>
        </a:p>
      </dgm:t>
    </dgm:pt>
    <dgm:pt modelId="{CDB96A6B-7CBD-B24B-9F2C-373A91D7466B}" type="parTrans" cxnId="{B85C4830-964F-4D4D-8410-FE770F4802A6}">
      <dgm:prSet/>
      <dgm:spPr/>
      <dgm:t>
        <a:bodyPr/>
        <a:lstStyle/>
        <a:p>
          <a:endParaRPr lang="en-US"/>
        </a:p>
      </dgm:t>
    </dgm:pt>
    <dgm:pt modelId="{68619EAE-81B7-3444-BFBB-67D2D0639953}" type="sibTrans" cxnId="{B85C4830-964F-4D4D-8410-FE770F4802A6}">
      <dgm:prSet/>
      <dgm:spPr/>
      <dgm:t>
        <a:bodyPr/>
        <a:lstStyle/>
        <a:p>
          <a:endParaRPr lang="en-US"/>
        </a:p>
      </dgm:t>
    </dgm:pt>
    <dgm:pt modelId="{9D8E57F1-54E5-5243-A3E9-B8E5B473646A}">
      <dgm:prSet phldrT="[Text]"/>
      <dgm:spPr/>
      <dgm:t>
        <a:bodyPr/>
        <a:lstStyle/>
        <a:p>
          <a:r>
            <a:rPr lang="en-US" dirty="0"/>
            <a:t>Tau Graph</a:t>
          </a:r>
        </a:p>
      </dgm:t>
    </dgm:pt>
    <dgm:pt modelId="{AE2DF7BC-A087-2748-9CD0-5D3ED2AE9D14}" type="parTrans" cxnId="{AA721C3E-FEB8-F346-8278-F60ECE72E0D1}">
      <dgm:prSet/>
      <dgm:spPr/>
      <dgm:t>
        <a:bodyPr/>
        <a:lstStyle/>
        <a:p>
          <a:endParaRPr lang="en-US"/>
        </a:p>
      </dgm:t>
    </dgm:pt>
    <dgm:pt modelId="{48CC1F2E-5525-C743-944D-FB34FB12AFB8}" type="sibTrans" cxnId="{AA721C3E-FEB8-F346-8278-F60ECE72E0D1}">
      <dgm:prSet/>
      <dgm:spPr/>
      <dgm:t>
        <a:bodyPr/>
        <a:lstStyle/>
        <a:p>
          <a:endParaRPr lang="en-US"/>
        </a:p>
      </dgm:t>
    </dgm:pt>
    <dgm:pt modelId="{C8234287-C1C0-7D45-9A9C-46A8E1477E5C}">
      <dgm:prSet phldrT="[Text]"/>
      <dgm:spPr>
        <a:blipFill>
          <a:blip xmlns:r="http://schemas.openxmlformats.org/officeDocument/2006/relationships" r:embed="rId3"/>
          <a:stretch>
            <a:fillRect/>
          </a:stretch>
        </a:blipFill>
      </dgm:spPr>
      <dgm:t>
        <a:bodyPr/>
        <a:lstStyle/>
        <a:p>
          <a:r>
            <a:rPr lang="en-US">
              <a:noFill/>
            </a:rPr>
            <a:t> </a:t>
          </a:r>
        </a:p>
      </dgm:t>
    </dgm:pt>
    <dgm:pt modelId="{38E7CCE0-D99C-5B49-9C69-884DE1F0D43D}" type="parTrans" cxnId="{D3BBB96B-7C6C-D046-85D6-56E13D68D5D3}">
      <dgm:prSet/>
      <dgm:spPr/>
      <dgm:t>
        <a:bodyPr/>
        <a:lstStyle/>
        <a:p>
          <a:endParaRPr lang="en-US"/>
        </a:p>
      </dgm:t>
    </dgm:pt>
    <dgm:pt modelId="{9CCE50EE-DB2B-884C-9FB5-1407A27C4365}" type="sibTrans" cxnId="{D3BBB96B-7C6C-D046-85D6-56E13D68D5D3}">
      <dgm:prSet/>
      <dgm:spPr/>
      <dgm:t>
        <a:bodyPr/>
        <a:lstStyle/>
        <a:p>
          <a:endParaRPr lang="en-US"/>
        </a:p>
      </dgm:t>
    </dgm:pt>
    <dgm:pt modelId="{D13300C7-7931-E743-9B98-589D05CDB2FB}" type="pres">
      <dgm:prSet presAssocID="{01B1713F-21F9-F04D-83C1-1DA1F7F6A103}" presName="Name0" presStyleCnt="0">
        <dgm:presLayoutVars>
          <dgm:chMax/>
          <dgm:chPref/>
          <dgm:dir/>
          <dgm:animLvl val="lvl"/>
        </dgm:presLayoutVars>
      </dgm:prSet>
      <dgm:spPr/>
    </dgm:pt>
    <dgm:pt modelId="{906E0DF1-24C0-A14D-A63A-070C769120EE}" type="pres">
      <dgm:prSet presAssocID="{C9F1B652-77EA-9C4D-B813-3DB5F930D98A}" presName="composite" presStyleCnt="0"/>
      <dgm:spPr/>
    </dgm:pt>
    <dgm:pt modelId="{99D53B8A-30C1-284C-A0BD-DAC841FF18D5}" type="pres">
      <dgm:prSet presAssocID="{C9F1B652-77EA-9C4D-B813-3DB5F930D98A}" presName="Parent1" presStyleLbl="node1" presStyleIdx="0" presStyleCnt="6">
        <dgm:presLayoutVars>
          <dgm:chMax val="1"/>
          <dgm:chPref val="1"/>
          <dgm:bulletEnabled val="1"/>
        </dgm:presLayoutVars>
      </dgm:prSet>
      <dgm:spPr/>
    </dgm:pt>
    <dgm:pt modelId="{33DA93DA-196D-274B-B0D6-655302C996E3}" type="pres">
      <dgm:prSet presAssocID="{C9F1B652-77EA-9C4D-B813-3DB5F930D98A}" presName="Childtext1" presStyleLbl="revTx" presStyleIdx="0" presStyleCnt="3">
        <dgm:presLayoutVars>
          <dgm:chMax val="0"/>
          <dgm:chPref val="0"/>
          <dgm:bulletEnabled val="1"/>
        </dgm:presLayoutVars>
      </dgm:prSet>
      <dgm:spPr/>
    </dgm:pt>
    <dgm:pt modelId="{D20B4A46-6DDC-DD48-B27C-E7EA64F9E1FE}" type="pres">
      <dgm:prSet presAssocID="{C9F1B652-77EA-9C4D-B813-3DB5F930D98A}" presName="BalanceSpacing" presStyleCnt="0"/>
      <dgm:spPr/>
    </dgm:pt>
    <dgm:pt modelId="{9AD3D4B4-E3B2-2343-AB5B-81B9066ADDCE}" type="pres">
      <dgm:prSet presAssocID="{C9F1B652-77EA-9C4D-B813-3DB5F930D98A}" presName="BalanceSpacing1" presStyleCnt="0"/>
      <dgm:spPr/>
    </dgm:pt>
    <dgm:pt modelId="{9F3C6AA8-1BF8-6245-B318-754A47575E3B}" type="pres">
      <dgm:prSet presAssocID="{EBD86D04-19DE-D141-A214-690C2824F0C9}" presName="Accent1Text" presStyleLbl="node1" presStyleIdx="1" presStyleCnt="6"/>
      <dgm:spPr/>
    </dgm:pt>
    <dgm:pt modelId="{D09E5A41-4F18-D949-B421-49A928EF310E}" type="pres">
      <dgm:prSet presAssocID="{EBD86D04-19DE-D141-A214-690C2824F0C9}" presName="spaceBetweenRectangles" presStyleCnt="0"/>
      <dgm:spPr/>
    </dgm:pt>
    <dgm:pt modelId="{A160C592-F6F8-B64A-B203-390AE04562C9}" type="pres">
      <dgm:prSet presAssocID="{8B0FEBF6-7BF4-524C-93FC-F220DD606CB7}" presName="composite" presStyleCnt="0"/>
      <dgm:spPr/>
    </dgm:pt>
    <dgm:pt modelId="{748E2974-FD5F-3D49-B053-77A909F33A4B}" type="pres">
      <dgm:prSet presAssocID="{8B0FEBF6-7BF4-524C-93FC-F220DD606CB7}" presName="Parent1" presStyleLbl="node1" presStyleIdx="2" presStyleCnt="6">
        <dgm:presLayoutVars>
          <dgm:chMax val="1"/>
          <dgm:chPref val="1"/>
          <dgm:bulletEnabled val="1"/>
        </dgm:presLayoutVars>
      </dgm:prSet>
      <dgm:spPr/>
    </dgm:pt>
    <dgm:pt modelId="{025BCE98-FF29-1E4F-9372-996955402DCC}" type="pres">
      <dgm:prSet presAssocID="{8B0FEBF6-7BF4-524C-93FC-F220DD606CB7}" presName="Childtext1" presStyleLbl="revTx" presStyleIdx="1" presStyleCnt="3">
        <dgm:presLayoutVars>
          <dgm:chMax val="0"/>
          <dgm:chPref val="0"/>
          <dgm:bulletEnabled val="1"/>
        </dgm:presLayoutVars>
      </dgm:prSet>
      <dgm:spPr/>
    </dgm:pt>
    <dgm:pt modelId="{0DBCBB9A-62C5-3B43-9E49-C74BB09BF1D5}" type="pres">
      <dgm:prSet presAssocID="{8B0FEBF6-7BF4-524C-93FC-F220DD606CB7}" presName="BalanceSpacing" presStyleCnt="0"/>
      <dgm:spPr/>
    </dgm:pt>
    <dgm:pt modelId="{4907CBC6-C4D1-DE43-B955-AF005C63441C}" type="pres">
      <dgm:prSet presAssocID="{8B0FEBF6-7BF4-524C-93FC-F220DD606CB7}" presName="BalanceSpacing1" presStyleCnt="0"/>
      <dgm:spPr/>
    </dgm:pt>
    <dgm:pt modelId="{1B51B6EE-6DD5-4F4D-A8A4-60B262B1EE1C}" type="pres">
      <dgm:prSet presAssocID="{4E6DCF11-0ECE-A94F-B14D-FFD51BB061E0}" presName="Accent1Text" presStyleLbl="node1" presStyleIdx="3" presStyleCnt="6"/>
      <dgm:spPr/>
    </dgm:pt>
    <dgm:pt modelId="{6E262934-B3B6-9447-A284-C02D1A85F3D5}" type="pres">
      <dgm:prSet presAssocID="{4E6DCF11-0ECE-A94F-B14D-FFD51BB061E0}" presName="spaceBetweenRectangles" presStyleCnt="0"/>
      <dgm:spPr/>
    </dgm:pt>
    <dgm:pt modelId="{F67FB937-64A8-7A40-8A16-8B29A3787E53}" type="pres">
      <dgm:prSet presAssocID="{9D8E57F1-54E5-5243-A3E9-B8E5B473646A}" presName="composite" presStyleCnt="0"/>
      <dgm:spPr/>
    </dgm:pt>
    <dgm:pt modelId="{7FBE134F-8B08-334E-ABAA-B0915F213B80}" type="pres">
      <dgm:prSet presAssocID="{9D8E57F1-54E5-5243-A3E9-B8E5B473646A}" presName="Parent1" presStyleLbl="node1" presStyleIdx="4" presStyleCnt="6">
        <dgm:presLayoutVars>
          <dgm:chMax val="1"/>
          <dgm:chPref val="1"/>
          <dgm:bulletEnabled val="1"/>
        </dgm:presLayoutVars>
      </dgm:prSet>
      <dgm:spPr/>
    </dgm:pt>
    <dgm:pt modelId="{893DA45B-87BD-DD4B-BD6C-85D2286241CC}" type="pres">
      <dgm:prSet presAssocID="{9D8E57F1-54E5-5243-A3E9-B8E5B473646A}" presName="Childtext1" presStyleLbl="revTx" presStyleIdx="2" presStyleCnt="3">
        <dgm:presLayoutVars>
          <dgm:chMax val="0"/>
          <dgm:chPref val="0"/>
          <dgm:bulletEnabled val="1"/>
        </dgm:presLayoutVars>
      </dgm:prSet>
      <dgm:spPr/>
    </dgm:pt>
    <dgm:pt modelId="{ED0988CC-BF9E-764E-9848-EE446C1E49A0}" type="pres">
      <dgm:prSet presAssocID="{9D8E57F1-54E5-5243-A3E9-B8E5B473646A}" presName="BalanceSpacing" presStyleCnt="0"/>
      <dgm:spPr/>
    </dgm:pt>
    <dgm:pt modelId="{90B9EBED-E655-6548-AB19-6580521E834B}" type="pres">
      <dgm:prSet presAssocID="{9D8E57F1-54E5-5243-A3E9-B8E5B473646A}" presName="BalanceSpacing1" presStyleCnt="0"/>
      <dgm:spPr/>
    </dgm:pt>
    <dgm:pt modelId="{8E07BBCB-DB1D-F446-85C3-9B1FF9EAE972}" type="pres">
      <dgm:prSet presAssocID="{48CC1F2E-5525-C743-944D-FB34FB12AFB8}" presName="Accent1Text" presStyleLbl="node1" presStyleIdx="5" presStyleCnt="6"/>
      <dgm:spPr/>
    </dgm:pt>
  </dgm:ptLst>
  <dgm:cxnLst>
    <dgm:cxn modelId="{2F4CBE03-8A16-CF48-8D49-B38A924F5D32}" type="presOf" srcId="{01B1713F-21F9-F04D-83C1-1DA1F7F6A103}" destId="{D13300C7-7931-E743-9B98-589D05CDB2FB}" srcOrd="0" destOrd="0" presId="urn:microsoft.com/office/officeart/2008/layout/AlternatingHexagons"/>
    <dgm:cxn modelId="{38DA9D28-1151-BE43-9850-30CC4F089F9A}" srcId="{C9F1B652-77EA-9C4D-B813-3DB5F930D98A}" destId="{042576C5-D25D-C54C-B13A-BD0B80F00110}" srcOrd="0" destOrd="0" parTransId="{F1F60647-0C3D-FC41-84DD-4E09472FFF85}" sibTransId="{554D0428-4B2E-694A-B097-3F30B35E68C4}"/>
    <dgm:cxn modelId="{B85C4830-964F-4D4D-8410-FE770F4802A6}" srcId="{8B0FEBF6-7BF4-524C-93FC-F220DD606CB7}" destId="{B1DF1605-B88C-0840-8E59-3FD20214BA2C}" srcOrd="0" destOrd="0" parTransId="{CDB96A6B-7CBD-B24B-9F2C-373A91D7466B}" sibTransId="{68619EAE-81B7-3444-BFBB-67D2D0639953}"/>
    <dgm:cxn modelId="{B96A823B-3DFD-2D43-88B8-4884715013C6}" type="presOf" srcId="{EBD86D04-19DE-D141-A214-690C2824F0C9}" destId="{9F3C6AA8-1BF8-6245-B318-754A47575E3B}" srcOrd="0" destOrd="0" presId="urn:microsoft.com/office/officeart/2008/layout/AlternatingHexagons"/>
    <dgm:cxn modelId="{AA721C3E-FEB8-F346-8278-F60ECE72E0D1}" srcId="{01B1713F-21F9-F04D-83C1-1DA1F7F6A103}" destId="{9D8E57F1-54E5-5243-A3E9-B8E5B473646A}" srcOrd="2" destOrd="0" parTransId="{AE2DF7BC-A087-2748-9CD0-5D3ED2AE9D14}" sibTransId="{48CC1F2E-5525-C743-944D-FB34FB12AFB8}"/>
    <dgm:cxn modelId="{F5C1DC3E-8B36-4540-B1E9-5B2B4A951DB7}" type="presOf" srcId="{042576C5-D25D-C54C-B13A-BD0B80F00110}" destId="{33DA93DA-196D-274B-B0D6-655302C996E3}" srcOrd="0" destOrd="0" presId="urn:microsoft.com/office/officeart/2008/layout/AlternatingHexagons"/>
    <dgm:cxn modelId="{63AF064E-EDD4-5644-8A95-85722943214C}" type="presOf" srcId="{C8234287-C1C0-7D45-9A9C-46A8E1477E5C}" destId="{893DA45B-87BD-DD4B-BD6C-85D2286241CC}" srcOrd="0" destOrd="0" presId="urn:microsoft.com/office/officeart/2008/layout/AlternatingHexagons"/>
    <dgm:cxn modelId="{48AD5253-487F-394A-8166-FF6DA7473109}" type="presOf" srcId="{4E6DCF11-0ECE-A94F-B14D-FFD51BB061E0}" destId="{1B51B6EE-6DD5-4F4D-A8A4-60B262B1EE1C}" srcOrd="0" destOrd="0" presId="urn:microsoft.com/office/officeart/2008/layout/AlternatingHexagons"/>
    <dgm:cxn modelId="{D3BBB96B-7C6C-D046-85D6-56E13D68D5D3}" srcId="{9D8E57F1-54E5-5243-A3E9-B8E5B473646A}" destId="{C8234287-C1C0-7D45-9A9C-46A8E1477E5C}" srcOrd="0" destOrd="0" parTransId="{38E7CCE0-D99C-5B49-9C69-884DE1F0D43D}" sibTransId="{9CCE50EE-DB2B-884C-9FB5-1407A27C4365}"/>
    <dgm:cxn modelId="{E5CE4D6E-BF56-074D-A93E-3A9024823B56}" srcId="{01B1713F-21F9-F04D-83C1-1DA1F7F6A103}" destId="{C9F1B652-77EA-9C4D-B813-3DB5F930D98A}" srcOrd="0" destOrd="0" parTransId="{DE5B2965-14DC-844F-8220-774827D07053}" sibTransId="{EBD86D04-19DE-D141-A214-690C2824F0C9}"/>
    <dgm:cxn modelId="{2608A179-2F1A-4F43-BB5B-93519EBE5451}" type="presOf" srcId="{C9F1B652-77EA-9C4D-B813-3DB5F930D98A}" destId="{99D53B8A-30C1-284C-A0BD-DAC841FF18D5}" srcOrd="0" destOrd="0" presId="urn:microsoft.com/office/officeart/2008/layout/AlternatingHexagons"/>
    <dgm:cxn modelId="{1311557A-C908-5648-ACAC-ED70A471B2B6}" srcId="{01B1713F-21F9-F04D-83C1-1DA1F7F6A103}" destId="{8B0FEBF6-7BF4-524C-93FC-F220DD606CB7}" srcOrd="1" destOrd="0" parTransId="{0C1E8F54-3B83-3445-B36A-A0252ADB91C3}" sibTransId="{4E6DCF11-0ECE-A94F-B14D-FFD51BB061E0}"/>
    <dgm:cxn modelId="{DF163CB0-E5B5-764C-993C-80A62DC6D409}" type="presOf" srcId="{8B0FEBF6-7BF4-524C-93FC-F220DD606CB7}" destId="{748E2974-FD5F-3D49-B053-77A909F33A4B}" srcOrd="0" destOrd="0" presId="urn:microsoft.com/office/officeart/2008/layout/AlternatingHexagons"/>
    <dgm:cxn modelId="{3A83B3BD-6737-AF47-9B6B-7D7CF9E87561}" type="presOf" srcId="{9D8E57F1-54E5-5243-A3E9-B8E5B473646A}" destId="{7FBE134F-8B08-334E-ABAA-B0915F213B80}" srcOrd="0" destOrd="0" presId="urn:microsoft.com/office/officeart/2008/layout/AlternatingHexagons"/>
    <dgm:cxn modelId="{63DE3CD9-9E63-DA45-9E4D-1FB6C5FF1A00}" type="presOf" srcId="{B1DF1605-B88C-0840-8E59-3FD20214BA2C}" destId="{025BCE98-FF29-1E4F-9372-996955402DCC}" srcOrd="0" destOrd="0" presId="urn:microsoft.com/office/officeart/2008/layout/AlternatingHexagons"/>
    <dgm:cxn modelId="{E8F545F8-DAAA-F545-9742-AF88B4D51E7A}" type="presOf" srcId="{48CC1F2E-5525-C743-944D-FB34FB12AFB8}" destId="{8E07BBCB-DB1D-F446-85C3-9B1FF9EAE972}" srcOrd="0" destOrd="0" presId="urn:microsoft.com/office/officeart/2008/layout/AlternatingHexagons"/>
    <dgm:cxn modelId="{AE3C5377-4B37-FE40-A6E9-1F5677750AFA}" type="presParOf" srcId="{D13300C7-7931-E743-9B98-589D05CDB2FB}" destId="{906E0DF1-24C0-A14D-A63A-070C769120EE}" srcOrd="0" destOrd="0" presId="urn:microsoft.com/office/officeart/2008/layout/AlternatingHexagons"/>
    <dgm:cxn modelId="{1A914040-181E-5A4A-A884-CA19EFC46DE4}" type="presParOf" srcId="{906E0DF1-24C0-A14D-A63A-070C769120EE}" destId="{99D53B8A-30C1-284C-A0BD-DAC841FF18D5}" srcOrd="0" destOrd="0" presId="urn:microsoft.com/office/officeart/2008/layout/AlternatingHexagons"/>
    <dgm:cxn modelId="{00C105DE-31A7-7F4F-B42B-4515CA70B17D}" type="presParOf" srcId="{906E0DF1-24C0-A14D-A63A-070C769120EE}" destId="{33DA93DA-196D-274B-B0D6-655302C996E3}" srcOrd="1" destOrd="0" presId="urn:microsoft.com/office/officeart/2008/layout/AlternatingHexagons"/>
    <dgm:cxn modelId="{EA9A6083-F10C-DE47-8B16-EC9D85143D8F}" type="presParOf" srcId="{906E0DF1-24C0-A14D-A63A-070C769120EE}" destId="{D20B4A46-6DDC-DD48-B27C-E7EA64F9E1FE}" srcOrd="2" destOrd="0" presId="urn:microsoft.com/office/officeart/2008/layout/AlternatingHexagons"/>
    <dgm:cxn modelId="{A9C6D0F8-DAD8-CB4E-AB16-0E82359F128B}" type="presParOf" srcId="{906E0DF1-24C0-A14D-A63A-070C769120EE}" destId="{9AD3D4B4-E3B2-2343-AB5B-81B9066ADDCE}" srcOrd="3" destOrd="0" presId="urn:microsoft.com/office/officeart/2008/layout/AlternatingHexagons"/>
    <dgm:cxn modelId="{CEC1CD04-1E8B-E349-AB3E-1052EA05A061}" type="presParOf" srcId="{906E0DF1-24C0-A14D-A63A-070C769120EE}" destId="{9F3C6AA8-1BF8-6245-B318-754A47575E3B}" srcOrd="4" destOrd="0" presId="urn:microsoft.com/office/officeart/2008/layout/AlternatingHexagons"/>
    <dgm:cxn modelId="{335D4B42-31E5-B14A-9C95-98985CF55D56}" type="presParOf" srcId="{D13300C7-7931-E743-9B98-589D05CDB2FB}" destId="{D09E5A41-4F18-D949-B421-49A928EF310E}" srcOrd="1" destOrd="0" presId="urn:microsoft.com/office/officeart/2008/layout/AlternatingHexagons"/>
    <dgm:cxn modelId="{DCB04DEA-8548-9944-91B0-C49EBA8033FE}" type="presParOf" srcId="{D13300C7-7931-E743-9B98-589D05CDB2FB}" destId="{A160C592-F6F8-B64A-B203-390AE04562C9}" srcOrd="2" destOrd="0" presId="urn:microsoft.com/office/officeart/2008/layout/AlternatingHexagons"/>
    <dgm:cxn modelId="{6391620F-7F6B-4E41-AA23-4243058A25FF}" type="presParOf" srcId="{A160C592-F6F8-B64A-B203-390AE04562C9}" destId="{748E2974-FD5F-3D49-B053-77A909F33A4B}" srcOrd="0" destOrd="0" presId="urn:microsoft.com/office/officeart/2008/layout/AlternatingHexagons"/>
    <dgm:cxn modelId="{F5779363-555E-F84B-ADD6-6669752F8AA3}" type="presParOf" srcId="{A160C592-F6F8-B64A-B203-390AE04562C9}" destId="{025BCE98-FF29-1E4F-9372-996955402DCC}" srcOrd="1" destOrd="0" presId="urn:microsoft.com/office/officeart/2008/layout/AlternatingHexagons"/>
    <dgm:cxn modelId="{F18ACB9F-A9A6-8643-A040-5118E79E7761}" type="presParOf" srcId="{A160C592-F6F8-B64A-B203-390AE04562C9}" destId="{0DBCBB9A-62C5-3B43-9E49-C74BB09BF1D5}" srcOrd="2" destOrd="0" presId="urn:microsoft.com/office/officeart/2008/layout/AlternatingHexagons"/>
    <dgm:cxn modelId="{61F56F32-6B94-1F48-8A89-CEB296D070A3}" type="presParOf" srcId="{A160C592-F6F8-B64A-B203-390AE04562C9}" destId="{4907CBC6-C4D1-DE43-B955-AF005C63441C}" srcOrd="3" destOrd="0" presId="urn:microsoft.com/office/officeart/2008/layout/AlternatingHexagons"/>
    <dgm:cxn modelId="{F56BCADB-C8DF-7645-88AC-C29BBD7D35A9}" type="presParOf" srcId="{A160C592-F6F8-B64A-B203-390AE04562C9}" destId="{1B51B6EE-6DD5-4F4D-A8A4-60B262B1EE1C}" srcOrd="4" destOrd="0" presId="urn:microsoft.com/office/officeart/2008/layout/AlternatingHexagons"/>
    <dgm:cxn modelId="{3F27E1F5-936C-7E42-8B4F-6724D9674FE4}" type="presParOf" srcId="{D13300C7-7931-E743-9B98-589D05CDB2FB}" destId="{6E262934-B3B6-9447-A284-C02D1A85F3D5}" srcOrd="3" destOrd="0" presId="urn:microsoft.com/office/officeart/2008/layout/AlternatingHexagons"/>
    <dgm:cxn modelId="{761FA3EF-10D3-CF4A-8052-81BAB48E2E46}" type="presParOf" srcId="{D13300C7-7931-E743-9B98-589D05CDB2FB}" destId="{F67FB937-64A8-7A40-8A16-8B29A3787E53}" srcOrd="4" destOrd="0" presId="urn:microsoft.com/office/officeart/2008/layout/AlternatingHexagons"/>
    <dgm:cxn modelId="{CD8576AE-7FB9-BD42-B519-5FED22AA33D0}" type="presParOf" srcId="{F67FB937-64A8-7A40-8A16-8B29A3787E53}" destId="{7FBE134F-8B08-334E-ABAA-B0915F213B80}" srcOrd="0" destOrd="0" presId="urn:microsoft.com/office/officeart/2008/layout/AlternatingHexagons"/>
    <dgm:cxn modelId="{667DF807-C3A8-384B-B7DE-B395530DA1FD}" type="presParOf" srcId="{F67FB937-64A8-7A40-8A16-8B29A3787E53}" destId="{893DA45B-87BD-DD4B-BD6C-85D2286241CC}" srcOrd="1" destOrd="0" presId="urn:microsoft.com/office/officeart/2008/layout/AlternatingHexagons"/>
    <dgm:cxn modelId="{2991A6A7-4BE3-9140-8954-8F24F3B7472B}" type="presParOf" srcId="{F67FB937-64A8-7A40-8A16-8B29A3787E53}" destId="{ED0988CC-BF9E-764E-9848-EE446C1E49A0}" srcOrd="2" destOrd="0" presId="urn:microsoft.com/office/officeart/2008/layout/AlternatingHexagons"/>
    <dgm:cxn modelId="{52C5372A-F71B-2D40-9E9A-D01FC6E34D95}" type="presParOf" srcId="{F67FB937-64A8-7A40-8A16-8B29A3787E53}" destId="{90B9EBED-E655-6548-AB19-6580521E834B}" srcOrd="3" destOrd="0" presId="urn:microsoft.com/office/officeart/2008/layout/AlternatingHexagons"/>
    <dgm:cxn modelId="{7DF3C608-9E8C-B145-B1CA-85F507F99DF4}" type="presParOf" srcId="{F67FB937-64A8-7A40-8A16-8B29A3787E53}" destId="{8E07BBCB-DB1D-F446-85C3-9B1FF9EAE972}"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6FA5D7F-B480-49C8-98C3-EDC2E43AF5D7}">
          <dgm:prSet/>
          <dgm:spPr/>
          <dgm:t>
            <a:bodyPr/>
            <a:lstStyle/>
            <a:p>
              <a:pPr>
                <a:lnSpc>
                  <a:spcPct val="100000"/>
                </a:lnSpc>
              </a:pPr>
              <a:r>
                <a:rPr lang="en-US" dirty="0"/>
                <a:t>1) </a:t>
              </a:r>
              <a:r>
                <a:rPr lang="en-US" b="1" dirty="0"/>
                <a:t>Community Prevalence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b="1" dirty="0"/>
                <a:t>)</a:t>
              </a:r>
              <a:endParaRPr lang="en-US" dirty="0"/>
            </a:p>
          </dgm:t>
        </dgm:pt>
      </mc:Choice>
      <mc:Fallback xmlns="">
        <dgm:pt modelId="{D6FA5D7F-B480-49C8-98C3-EDC2E43AF5D7}">
          <dgm:prSet/>
          <dgm:spPr/>
          <dgm:t>
            <a:bodyPr/>
            <a:lstStyle/>
            <a:p>
              <a:pPr>
                <a:lnSpc>
                  <a:spcPct val="100000"/>
                </a:lnSpc>
              </a:pPr>
              <a:r>
                <a:rPr lang="en-US" dirty="0"/>
                <a:t>1) </a:t>
              </a:r>
              <a:r>
                <a:rPr lang="en-US" b="1" dirty="0"/>
                <a:t>Community Prevalence (</a:t>
              </a:r>
              <a:r>
                <a:rPr lang="en-US" b="1" i="0">
                  <a:latin typeface="Cambria Math" panose="02040503050406030204" pitchFamily="18" charset="0"/>
                  <a:ea typeface="Cambria Math" panose="02040503050406030204" pitchFamily="18" charset="0"/>
                </a:rPr>
                <a:t>𝝅</a:t>
              </a:r>
              <a:r>
                <a:rPr lang="en-US" b="1" dirty="0"/>
                <a:t>)</a:t>
              </a:r>
              <a:endParaRPr lang="en-US" dirty="0"/>
            </a:p>
          </dgm:t>
        </dgm:pt>
      </mc:Fallback>
    </mc:AlternateConten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mc:AlternateContent xmlns:mc="http://schemas.openxmlformats.org/markup-compatibility/2006" xmlns:a14="http://schemas.microsoft.com/office/drawing/2010/main">
      <mc:Choice Requires="a14">
        <dgm:pt modelId="{F7D4F154-8A2A-43D7-A415-48D30816EFD3}">
          <dgm:prSet/>
          <dgm:spPr/>
          <dgm:t>
            <a:bodyPr/>
            <a:lstStyle/>
            <a:p>
              <a:pPr>
                <a:lnSpc>
                  <a:spcPct val="100000"/>
                </a:lnSpc>
              </a:pPr>
              <a:r>
                <a:rPr lang="en-US" dirty="0"/>
                <a:t>3) </a:t>
              </a:r>
              <a:r>
                <a:rPr lang="en-US" b="1" dirty="0"/>
                <a:t>Network Transmission (</a:t>
              </a:r>
              <a14:m>
                <m:oMath xmlns:m="http://schemas.openxmlformats.org/officeDocument/2006/math">
                  <m:r>
                    <a:rPr lang="en-US" b="1" i="1" smtClean="0">
                      <a:latin typeface="Cambria Math" panose="02040503050406030204" pitchFamily="18" charset="0"/>
                      <a:ea typeface="Cambria Math" panose="02040503050406030204" pitchFamily="18" charset="0"/>
                    </a:rPr>
                    <m:t>𝝉</m:t>
                  </m:r>
                  <m:r>
                    <a:rPr lang="en-US" b="1" i="1" smtClean="0">
                      <a:latin typeface="Cambria Math" panose="02040503050406030204" pitchFamily="18" charset="0"/>
                      <a:ea typeface="Cambria Math" panose="02040503050406030204" pitchFamily="18" charset="0"/>
                    </a:rPr>
                    <m:t>)</m:t>
                  </m:r>
                </m:oMath>
              </a14:m>
              <a:endParaRPr lang="en-US" dirty="0"/>
            </a:p>
          </dgm:t>
        </dgm:pt>
      </mc:Choice>
      <mc:Fallback xmlns="">
        <dgm:pt modelId="{F7D4F154-8A2A-43D7-A415-48D30816EFD3}">
          <dgm:prSet/>
          <dgm:spPr/>
          <dgm:t>
            <a:bodyPr/>
            <a:lstStyle/>
            <a:p>
              <a:pPr>
                <a:lnSpc>
                  <a:spcPct val="100000"/>
                </a:lnSpc>
              </a:pPr>
              <a:r>
                <a:rPr lang="en-US" dirty="0"/>
                <a:t>3) </a:t>
              </a:r>
              <a:r>
                <a:rPr lang="en-US" b="1" dirty="0"/>
                <a:t>Network Transmission (</a:t>
              </a:r>
              <a:r>
                <a:rPr lang="en-US" b="1" i="0">
                  <a:latin typeface="Cambria Math" panose="02040503050406030204" pitchFamily="18" charset="0"/>
                  <a:ea typeface="Cambria Math" panose="02040503050406030204" pitchFamily="18" charset="0"/>
                </a:rPr>
                <a:t>𝝉)</a:t>
              </a:r>
              <a:endParaRPr lang="en-US" dirty="0"/>
            </a:p>
          </dgm:t>
        </dgm:pt>
      </mc:Fallback>
    </mc:AlternateConten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E9EC843C-65E0-4969-80E8-53430BA8ED3F}">
      <dgm:prSet/>
      <dgm:spPr/>
      <dgm:t>
        <a:bodyPr/>
        <a:lstStyle/>
        <a:p>
          <a:pPr>
            <a:lnSpc>
              <a:spcPct val="100000"/>
            </a:lnSpc>
          </a:pPr>
          <a:r>
            <a:rPr lang="en-US" dirty="0"/>
            <a:t>2) Pool Size</a:t>
          </a:r>
        </a:p>
      </dgm:t>
    </dgm:pt>
    <dgm:pt modelId="{4BA7531D-43AE-42E3-9F48-57EC84E033E0}" type="sibTrans" cxnId="{D02E3580-8E96-4CDD-BE94-AC35CA0DC54F}">
      <dgm:prSet/>
      <dgm:spPr/>
      <dgm:t>
        <a:bodyPr/>
        <a:lstStyle/>
        <a:p>
          <a:endParaRPr lang="en-US"/>
        </a:p>
      </dgm:t>
    </dgm:pt>
    <dgm:pt modelId="{35400566-A6CE-4F6F-918B-966D44BDA485}" type="parTrans" cxnId="{D02E3580-8E96-4CDD-BE94-AC35CA0DC54F}">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3"/>
      <dgm:spPr/>
    </dgm:pt>
    <dgm:pt modelId="{835F5ECD-0179-403B-B767-64D72CD8D42E}" type="pres">
      <dgm:prSet presAssocID="{D6FA5D7F-B480-49C8-98C3-EDC2E43AF5D7}"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3">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3" custLinFactNeighborX="-2524" custLinFactNeighborY="-676"/>
      <dgm:spPr/>
    </dgm:pt>
    <dgm:pt modelId="{4338CD0C-2E32-429E-A303-B36CD537E008}" type="pres">
      <dgm:prSet presAssocID="{E9EC843C-65E0-4969-80E8-53430BA8ED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3">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3"/>
      <dgm:spPr/>
    </dgm:pt>
    <dgm:pt modelId="{2AA7A928-D53D-4E5E-88B3-BB208804BB0B}" type="pres">
      <dgm:prSet presAssocID="{F7D4F154-8A2A-43D7-A415-48D30816EFD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3">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a:blipFill>
          <a:blip xmlns:r="http://schemas.openxmlformats.org/officeDocument/2006/relationships" r:embed="rId1"/>
          <a:stretch>
            <a:fillRect l="-1323"/>
          </a:stretch>
        </a:blipFill>
      </dgm:spPr>
      <dgm:t>
        <a:bodyPr/>
        <a:lstStyle/>
        <a:p>
          <a:r>
            <a:rPr lang="en-US">
              <a:noFill/>
            </a:rPr>
            <a:t> </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F7D4F154-8A2A-43D7-A415-48D30816EFD3}">
      <dgm:prSet/>
      <dgm:spPr>
        <a:blipFill>
          <a:blip xmlns:r="http://schemas.openxmlformats.org/officeDocument/2006/relationships" r:embed="rId2"/>
          <a:stretch>
            <a:fillRect l="-1323"/>
          </a:stretch>
        </a:blipFill>
      </dgm:spPr>
      <dgm:t>
        <a:bodyPr/>
        <a:lstStyle/>
        <a:p>
          <a:r>
            <a:rPr lang="en-US">
              <a:noFill/>
            </a:rPr>
            <a:t> </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E9EC843C-65E0-4969-80E8-53430BA8ED3F}">
      <dgm:prSet/>
      <dgm:spPr/>
      <dgm:t>
        <a:bodyPr/>
        <a:lstStyle/>
        <a:p>
          <a:pPr>
            <a:lnSpc>
              <a:spcPct val="100000"/>
            </a:lnSpc>
          </a:pPr>
          <a:r>
            <a:rPr lang="en-US" dirty="0"/>
            <a:t>2) Pool Size</a:t>
          </a:r>
        </a:p>
      </dgm:t>
    </dgm:pt>
    <dgm:pt modelId="{4BA7531D-43AE-42E3-9F48-57EC84E033E0}" type="sibTrans" cxnId="{D02E3580-8E96-4CDD-BE94-AC35CA0DC54F}">
      <dgm:prSet/>
      <dgm:spPr/>
      <dgm:t>
        <a:bodyPr/>
        <a:lstStyle/>
        <a:p>
          <a:endParaRPr lang="en-US"/>
        </a:p>
      </dgm:t>
    </dgm:pt>
    <dgm:pt modelId="{35400566-A6CE-4F6F-918B-966D44BDA485}" type="parTrans" cxnId="{D02E3580-8E96-4CDD-BE94-AC35CA0DC54F}">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3"/>
      <dgm:spPr/>
    </dgm:pt>
    <dgm:pt modelId="{835F5ECD-0179-403B-B767-64D72CD8D42E}" type="pres">
      <dgm:prSet presAssocID="{D6FA5D7F-B480-49C8-98C3-EDC2E43AF5D7}" presName="iconRect" presStyleLbl="node1" presStyleIdx="0"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3">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3" custLinFactNeighborX="-2524" custLinFactNeighborY="-676"/>
      <dgm:spPr/>
    </dgm:pt>
    <dgm:pt modelId="{4338CD0C-2E32-429E-A303-B36CD537E008}" type="pres">
      <dgm:prSet presAssocID="{E9EC843C-65E0-4969-80E8-53430BA8ED3F}"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3">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3"/>
      <dgm:spPr/>
    </dgm:pt>
    <dgm:pt modelId="{2AA7A928-D53D-4E5E-88B3-BB208804BB0B}" type="pres">
      <dgm:prSet presAssocID="{F7D4F154-8A2A-43D7-A415-48D30816EFD3}"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3">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BE7B43-14CB-8342-9810-9D5FBE3641A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A73336F7-2A20-3A4F-A55C-48738BB0FFA6}">
      <dgm:prSet phldrT="[Text]"/>
      <dgm:spPr/>
      <dgm:t>
        <a:bodyPr/>
        <a:lstStyle/>
        <a:p>
          <a:r>
            <a:rPr lang="en-US" dirty="0"/>
            <a:t>True population: correlated individuals</a:t>
          </a:r>
        </a:p>
      </dgm:t>
    </dgm:pt>
    <dgm:pt modelId="{8D116CA4-0E25-1A41-9AAB-B55816ED538F}" type="parTrans" cxnId="{C8D73566-32C4-7145-A546-C9D0EFE06859}">
      <dgm:prSet/>
      <dgm:spPr/>
      <dgm:t>
        <a:bodyPr/>
        <a:lstStyle/>
        <a:p>
          <a:endParaRPr lang="en-US"/>
        </a:p>
      </dgm:t>
    </dgm:pt>
    <dgm:pt modelId="{E9E70573-2FE1-814C-A67F-A5A40E827BDD}" type="sibTrans" cxnId="{C8D73566-32C4-7145-A546-C9D0EFE06859}">
      <dgm:prSet/>
      <dgm:spPr/>
      <dgm:t>
        <a:bodyPr/>
        <a:lstStyle/>
        <a:p>
          <a:endParaRPr lang="en-US"/>
        </a:p>
      </dgm:t>
    </dgm:pt>
    <dgm:pt modelId="{0C98745D-4344-1E45-A797-B17FBA6CD471}">
      <dgm:prSet phldrT="[Text]"/>
      <dgm:spPr>
        <a:solidFill>
          <a:schemeClr val="accent2"/>
        </a:solidFill>
      </dgm:spPr>
      <dgm:t>
        <a:bodyPr/>
        <a:lstStyle/>
        <a:p>
          <a:r>
            <a:rPr lang="en-US" dirty="0"/>
            <a:t>Null mode: Ignore correlation – erroneously treat as IID</a:t>
          </a:r>
        </a:p>
      </dgm:t>
    </dgm:pt>
    <dgm:pt modelId="{F687E834-AF15-5349-9B69-3AACB3E1FDFA}" type="parTrans" cxnId="{5596AC63-EA27-2840-AC37-B10CB65B800B}">
      <dgm:prSet/>
      <dgm:spPr/>
      <dgm:t>
        <a:bodyPr/>
        <a:lstStyle/>
        <a:p>
          <a:endParaRPr lang="en-US"/>
        </a:p>
      </dgm:t>
    </dgm:pt>
    <dgm:pt modelId="{6E7F5581-DEDE-7442-9581-571A1B45723C}" type="sibTrans" cxnId="{5596AC63-EA27-2840-AC37-B10CB65B800B}">
      <dgm:prSet/>
      <dgm:spPr/>
      <dgm:t>
        <a:bodyPr/>
        <a:lstStyle/>
        <a:p>
          <a:endParaRPr lang="en-US"/>
        </a:p>
      </dgm:t>
    </dgm:pt>
    <dgm:pt modelId="{A0B065CC-7B9E-754A-BA89-AB3D8DABC98D}">
      <dgm:prSet phldrT="[Text]"/>
      <dgm:spPr>
        <a:solidFill>
          <a:schemeClr val="accent2"/>
        </a:solidFill>
      </dgm:spPr>
      <dgm:t>
        <a:bodyPr/>
        <a:lstStyle/>
        <a:p>
          <a:r>
            <a:rPr lang="en-US" dirty="0"/>
            <a:t>Expected number of positives per pool has binomial distribution</a:t>
          </a:r>
        </a:p>
      </dgm:t>
    </dgm:pt>
    <dgm:pt modelId="{FC77BFAA-2A0A-8E42-9FFC-FA43F1B84B51}" type="parTrans" cxnId="{3DFB4B76-FDB3-444A-9A77-914B2CC34057}">
      <dgm:prSet/>
      <dgm:spPr/>
      <dgm:t>
        <a:bodyPr/>
        <a:lstStyle/>
        <a:p>
          <a:endParaRPr lang="en-US"/>
        </a:p>
      </dgm:t>
    </dgm:pt>
    <dgm:pt modelId="{0C9B83D2-5DCB-E248-A397-C8AAE6AECEF0}" type="sibTrans" cxnId="{3DFB4B76-FDB3-444A-9A77-914B2CC34057}">
      <dgm:prSet/>
      <dgm:spPr/>
      <dgm:t>
        <a:bodyPr/>
        <a:lstStyle/>
        <a:p>
          <a:endParaRPr lang="en-US"/>
        </a:p>
      </dgm:t>
    </dgm:pt>
    <dgm:pt modelId="{93B67E80-ACD1-A44F-9715-AE614F4657E8}">
      <dgm:prSet phldrT="[Text]"/>
      <dgm:spPr>
        <a:solidFill>
          <a:schemeClr val="accent4"/>
        </a:solidFill>
      </dgm:spPr>
      <dgm:t>
        <a:bodyPr/>
        <a:lstStyle/>
        <a:p>
          <a:r>
            <a:rPr lang="en-US" dirty="0"/>
            <a:t>Alternative: Correctly consider networks of correlated individuals</a:t>
          </a:r>
        </a:p>
      </dgm:t>
    </dgm:pt>
    <dgm:pt modelId="{FDE81BA6-9AC9-964A-A73D-F59A7C361F3D}" type="parTrans" cxnId="{D4D3904F-6B69-A046-A85C-365140EBE47E}">
      <dgm:prSet/>
      <dgm:spPr/>
      <dgm:t>
        <a:bodyPr/>
        <a:lstStyle/>
        <a:p>
          <a:endParaRPr lang="en-US"/>
        </a:p>
      </dgm:t>
    </dgm:pt>
    <dgm:pt modelId="{2099936C-B713-BA45-9DF2-AD96787FCFA6}" type="sibTrans" cxnId="{D4D3904F-6B69-A046-A85C-365140EBE47E}">
      <dgm:prSet/>
      <dgm:spPr/>
      <dgm:t>
        <a:bodyPr/>
        <a:lstStyle/>
        <a:p>
          <a:endParaRPr lang="en-US"/>
        </a:p>
      </dgm:t>
    </dgm:pt>
    <dgm:pt modelId="{8E86A2FA-BB9F-BF48-A3B0-45B1FBA795F3}">
      <dgm:prSet phldrT="[Text]"/>
      <dgm:spPr>
        <a:solidFill>
          <a:schemeClr val="accent4"/>
        </a:solidFill>
      </dgm:spPr>
      <dgm:t>
        <a:bodyPr/>
        <a:lstStyle/>
        <a:p>
          <a:r>
            <a:rPr lang="en-US" dirty="0"/>
            <a:t>Expected number of positives per pool computed exactly</a:t>
          </a:r>
        </a:p>
      </dgm:t>
    </dgm:pt>
    <dgm:pt modelId="{25A3B961-DC31-3042-8728-47850C8AD69E}" type="parTrans" cxnId="{221C8CC3-993A-3F48-AFBD-FCA546A9C453}">
      <dgm:prSet/>
      <dgm:spPr/>
      <dgm:t>
        <a:bodyPr/>
        <a:lstStyle/>
        <a:p>
          <a:endParaRPr lang="en-US"/>
        </a:p>
      </dgm:t>
    </dgm:pt>
    <dgm:pt modelId="{093B1387-2635-7F4D-88E0-DFECF9C590F6}" type="sibTrans" cxnId="{221C8CC3-993A-3F48-AFBD-FCA546A9C453}">
      <dgm:prSet/>
      <dgm:spPr/>
      <dgm:t>
        <a:bodyPr/>
        <a:lstStyle/>
        <a:p>
          <a:endParaRPr lang="en-US"/>
        </a:p>
      </dgm:t>
    </dgm:pt>
    <dgm:pt modelId="{93A4E83D-E986-7E49-8AEE-069E104FCEFF}" type="pres">
      <dgm:prSet presAssocID="{11BE7B43-14CB-8342-9810-9D5FBE3641AA}" presName="diagram" presStyleCnt="0">
        <dgm:presLayoutVars>
          <dgm:chPref val="1"/>
          <dgm:dir/>
          <dgm:animOne val="branch"/>
          <dgm:animLvl val="lvl"/>
          <dgm:resizeHandles val="exact"/>
        </dgm:presLayoutVars>
      </dgm:prSet>
      <dgm:spPr/>
    </dgm:pt>
    <dgm:pt modelId="{91F42257-A604-174B-9458-D53397897CB8}" type="pres">
      <dgm:prSet presAssocID="{A73336F7-2A20-3A4F-A55C-48738BB0FFA6}" presName="root1" presStyleCnt="0"/>
      <dgm:spPr/>
    </dgm:pt>
    <dgm:pt modelId="{CAC39A49-7656-4F45-AB2A-4ABBDB6EFA1B}" type="pres">
      <dgm:prSet presAssocID="{A73336F7-2A20-3A4F-A55C-48738BB0FFA6}" presName="LevelOneTextNode" presStyleLbl="node0" presStyleIdx="0" presStyleCnt="1">
        <dgm:presLayoutVars>
          <dgm:chPref val="3"/>
        </dgm:presLayoutVars>
      </dgm:prSet>
      <dgm:spPr/>
    </dgm:pt>
    <dgm:pt modelId="{6B9207A3-0A92-3A4F-AA0F-4B1A2406F2ED}" type="pres">
      <dgm:prSet presAssocID="{A73336F7-2A20-3A4F-A55C-48738BB0FFA6}" presName="level2hierChild" presStyleCnt="0"/>
      <dgm:spPr/>
    </dgm:pt>
    <dgm:pt modelId="{9484573D-235A-C64A-BF4A-0AE4380DE8C4}" type="pres">
      <dgm:prSet presAssocID="{F687E834-AF15-5349-9B69-3AACB3E1FDFA}" presName="conn2-1" presStyleLbl="parChTrans1D2" presStyleIdx="0" presStyleCnt="2"/>
      <dgm:spPr/>
    </dgm:pt>
    <dgm:pt modelId="{A0F39E04-D21A-FE45-A716-F92A0895CC3B}" type="pres">
      <dgm:prSet presAssocID="{F687E834-AF15-5349-9B69-3AACB3E1FDFA}" presName="connTx" presStyleLbl="parChTrans1D2" presStyleIdx="0" presStyleCnt="2"/>
      <dgm:spPr/>
    </dgm:pt>
    <dgm:pt modelId="{834118AE-6088-754D-BDF9-4830EE500328}" type="pres">
      <dgm:prSet presAssocID="{0C98745D-4344-1E45-A797-B17FBA6CD471}" presName="root2" presStyleCnt="0"/>
      <dgm:spPr/>
    </dgm:pt>
    <dgm:pt modelId="{E681688A-D8F8-094F-AC8E-4A1F1F449D0F}" type="pres">
      <dgm:prSet presAssocID="{0C98745D-4344-1E45-A797-B17FBA6CD471}" presName="LevelTwoTextNode" presStyleLbl="node2" presStyleIdx="0" presStyleCnt="2">
        <dgm:presLayoutVars>
          <dgm:chPref val="3"/>
        </dgm:presLayoutVars>
      </dgm:prSet>
      <dgm:spPr/>
    </dgm:pt>
    <dgm:pt modelId="{2850B119-08EB-9E4E-B8BA-9020022D0E58}" type="pres">
      <dgm:prSet presAssocID="{0C98745D-4344-1E45-A797-B17FBA6CD471}" presName="level3hierChild" presStyleCnt="0"/>
      <dgm:spPr/>
    </dgm:pt>
    <dgm:pt modelId="{2B0D9E20-A89F-9F4C-A852-E461CAF5F3C8}" type="pres">
      <dgm:prSet presAssocID="{FC77BFAA-2A0A-8E42-9FFC-FA43F1B84B51}" presName="conn2-1" presStyleLbl="parChTrans1D3" presStyleIdx="0" presStyleCnt="2"/>
      <dgm:spPr/>
    </dgm:pt>
    <dgm:pt modelId="{5F4437EE-AD67-B148-B0BF-38C842DF0B41}" type="pres">
      <dgm:prSet presAssocID="{FC77BFAA-2A0A-8E42-9FFC-FA43F1B84B51}" presName="connTx" presStyleLbl="parChTrans1D3" presStyleIdx="0" presStyleCnt="2"/>
      <dgm:spPr/>
    </dgm:pt>
    <dgm:pt modelId="{6ED9B981-0520-DE4D-8EE1-33D455272A11}" type="pres">
      <dgm:prSet presAssocID="{A0B065CC-7B9E-754A-BA89-AB3D8DABC98D}" presName="root2" presStyleCnt="0"/>
      <dgm:spPr/>
    </dgm:pt>
    <dgm:pt modelId="{6C928C8A-31D5-0B47-9E06-9697EEB7E2A4}" type="pres">
      <dgm:prSet presAssocID="{A0B065CC-7B9E-754A-BA89-AB3D8DABC98D}" presName="LevelTwoTextNode" presStyleLbl="node3" presStyleIdx="0" presStyleCnt="2">
        <dgm:presLayoutVars>
          <dgm:chPref val="3"/>
        </dgm:presLayoutVars>
      </dgm:prSet>
      <dgm:spPr/>
    </dgm:pt>
    <dgm:pt modelId="{7BF143F4-F994-2148-9A43-B57617A7FD61}" type="pres">
      <dgm:prSet presAssocID="{A0B065CC-7B9E-754A-BA89-AB3D8DABC98D}" presName="level3hierChild" presStyleCnt="0"/>
      <dgm:spPr/>
    </dgm:pt>
    <dgm:pt modelId="{58F1E137-A49B-CE4B-AFF1-A18B6E03E5BB}" type="pres">
      <dgm:prSet presAssocID="{FDE81BA6-9AC9-964A-A73D-F59A7C361F3D}" presName="conn2-1" presStyleLbl="parChTrans1D2" presStyleIdx="1" presStyleCnt="2"/>
      <dgm:spPr/>
    </dgm:pt>
    <dgm:pt modelId="{090BD316-DDD4-3744-B053-A41C9D7562D1}" type="pres">
      <dgm:prSet presAssocID="{FDE81BA6-9AC9-964A-A73D-F59A7C361F3D}" presName="connTx" presStyleLbl="parChTrans1D2" presStyleIdx="1" presStyleCnt="2"/>
      <dgm:spPr/>
    </dgm:pt>
    <dgm:pt modelId="{2A953863-6F19-A143-A126-7254C29CAD7F}" type="pres">
      <dgm:prSet presAssocID="{93B67E80-ACD1-A44F-9715-AE614F4657E8}" presName="root2" presStyleCnt="0"/>
      <dgm:spPr/>
    </dgm:pt>
    <dgm:pt modelId="{6C8A48C7-B8BC-CF43-86B0-F6CAC42E5B02}" type="pres">
      <dgm:prSet presAssocID="{93B67E80-ACD1-A44F-9715-AE614F4657E8}" presName="LevelTwoTextNode" presStyleLbl="node2" presStyleIdx="1" presStyleCnt="2">
        <dgm:presLayoutVars>
          <dgm:chPref val="3"/>
        </dgm:presLayoutVars>
      </dgm:prSet>
      <dgm:spPr/>
    </dgm:pt>
    <dgm:pt modelId="{20620220-169C-774F-97EF-05952F88A9AD}" type="pres">
      <dgm:prSet presAssocID="{93B67E80-ACD1-A44F-9715-AE614F4657E8}" presName="level3hierChild" presStyleCnt="0"/>
      <dgm:spPr/>
    </dgm:pt>
    <dgm:pt modelId="{4AA7D15C-18C8-6A4B-8F43-E066CDA46E4D}" type="pres">
      <dgm:prSet presAssocID="{25A3B961-DC31-3042-8728-47850C8AD69E}" presName="conn2-1" presStyleLbl="parChTrans1D3" presStyleIdx="1" presStyleCnt="2"/>
      <dgm:spPr/>
    </dgm:pt>
    <dgm:pt modelId="{03C26996-3A78-8F4C-8886-110A602701D2}" type="pres">
      <dgm:prSet presAssocID="{25A3B961-DC31-3042-8728-47850C8AD69E}" presName="connTx" presStyleLbl="parChTrans1D3" presStyleIdx="1" presStyleCnt="2"/>
      <dgm:spPr/>
    </dgm:pt>
    <dgm:pt modelId="{90E6184F-89EA-6B46-BE8D-C8953ECB643B}" type="pres">
      <dgm:prSet presAssocID="{8E86A2FA-BB9F-BF48-A3B0-45B1FBA795F3}" presName="root2" presStyleCnt="0"/>
      <dgm:spPr/>
    </dgm:pt>
    <dgm:pt modelId="{F93C6AB9-AFB0-2F43-A70B-6C9532791B64}" type="pres">
      <dgm:prSet presAssocID="{8E86A2FA-BB9F-BF48-A3B0-45B1FBA795F3}" presName="LevelTwoTextNode" presStyleLbl="node3" presStyleIdx="1" presStyleCnt="2">
        <dgm:presLayoutVars>
          <dgm:chPref val="3"/>
        </dgm:presLayoutVars>
      </dgm:prSet>
      <dgm:spPr/>
    </dgm:pt>
    <dgm:pt modelId="{5A140F49-66DA-594E-BD99-102615156FDD}" type="pres">
      <dgm:prSet presAssocID="{8E86A2FA-BB9F-BF48-A3B0-45B1FBA795F3}" presName="level3hierChild" presStyleCnt="0"/>
      <dgm:spPr/>
    </dgm:pt>
  </dgm:ptLst>
  <dgm:cxnLst>
    <dgm:cxn modelId="{1D067601-693D-DF4F-B681-59FA43C3D22E}" type="presOf" srcId="{25A3B961-DC31-3042-8728-47850C8AD69E}" destId="{03C26996-3A78-8F4C-8886-110A602701D2}" srcOrd="1" destOrd="0" presId="urn:microsoft.com/office/officeart/2005/8/layout/hierarchy2"/>
    <dgm:cxn modelId="{C758A239-3397-8A4F-9B96-F6FFF67C7103}" type="presOf" srcId="{93B67E80-ACD1-A44F-9715-AE614F4657E8}" destId="{6C8A48C7-B8BC-CF43-86B0-F6CAC42E5B02}" srcOrd="0" destOrd="0" presId="urn:microsoft.com/office/officeart/2005/8/layout/hierarchy2"/>
    <dgm:cxn modelId="{6F79AE3A-8A83-444F-9D4C-A51C758D84C2}" type="presOf" srcId="{11BE7B43-14CB-8342-9810-9D5FBE3641AA}" destId="{93A4E83D-E986-7E49-8AEE-069E104FCEFF}" srcOrd="0" destOrd="0" presId="urn:microsoft.com/office/officeart/2005/8/layout/hierarchy2"/>
    <dgm:cxn modelId="{0EA0573B-7CC8-3842-A85A-1DF68CCECFBB}" type="presOf" srcId="{F687E834-AF15-5349-9B69-3AACB3E1FDFA}" destId="{9484573D-235A-C64A-BF4A-0AE4380DE8C4}" srcOrd="0" destOrd="0" presId="urn:microsoft.com/office/officeart/2005/8/layout/hierarchy2"/>
    <dgm:cxn modelId="{D4D3904F-6B69-A046-A85C-365140EBE47E}" srcId="{A73336F7-2A20-3A4F-A55C-48738BB0FFA6}" destId="{93B67E80-ACD1-A44F-9715-AE614F4657E8}" srcOrd="1" destOrd="0" parTransId="{FDE81BA6-9AC9-964A-A73D-F59A7C361F3D}" sibTransId="{2099936C-B713-BA45-9DF2-AD96787FCFA6}"/>
    <dgm:cxn modelId="{1775A350-2A38-FB45-A684-1FE007FD2194}" type="presOf" srcId="{0C98745D-4344-1E45-A797-B17FBA6CD471}" destId="{E681688A-D8F8-094F-AC8E-4A1F1F449D0F}" srcOrd="0" destOrd="0" presId="urn:microsoft.com/office/officeart/2005/8/layout/hierarchy2"/>
    <dgm:cxn modelId="{DF3F3751-113A-BC49-B7A3-8DF495903D45}" type="presOf" srcId="{25A3B961-DC31-3042-8728-47850C8AD69E}" destId="{4AA7D15C-18C8-6A4B-8F43-E066CDA46E4D}" srcOrd="0" destOrd="0" presId="urn:microsoft.com/office/officeart/2005/8/layout/hierarchy2"/>
    <dgm:cxn modelId="{E640E756-0DBA-0744-A696-211769E6AF62}" type="presOf" srcId="{8E86A2FA-BB9F-BF48-A3B0-45B1FBA795F3}" destId="{F93C6AB9-AFB0-2F43-A70B-6C9532791B64}" srcOrd="0" destOrd="0" presId="urn:microsoft.com/office/officeart/2005/8/layout/hierarchy2"/>
    <dgm:cxn modelId="{FEF8EF5A-83E0-2B48-883B-E7B3E1A6D5E5}" type="presOf" srcId="{FC77BFAA-2A0A-8E42-9FFC-FA43F1B84B51}" destId="{2B0D9E20-A89F-9F4C-A852-E461CAF5F3C8}" srcOrd="0" destOrd="0" presId="urn:microsoft.com/office/officeart/2005/8/layout/hierarchy2"/>
    <dgm:cxn modelId="{5596AC63-EA27-2840-AC37-B10CB65B800B}" srcId="{A73336F7-2A20-3A4F-A55C-48738BB0FFA6}" destId="{0C98745D-4344-1E45-A797-B17FBA6CD471}" srcOrd="0" destOrd="0" parTransId="{F687E834-AF15-5349-9B69-3AACB3E1FDFA}" sibTransId="{6E7F5581-DEDE-7442-9581-571A1B45723C}"/>
    <dgm:cxn modelId="{C8D73566-32C4-7145-A546-C9D0EFE06859}" srcId="{11BE7B43-14CB-8342-9810-9D5FBE3641AA}" destId="{A73336F7-2A20-3A4F-A55C-48738BB0FFA6}" srcOrd="0" destOrd="0" parTransId="{8D116CA4-0E25-1A41-9AAB-B55816ED538F}" sibTransId="{E9E70573-2FE1-814C-A67F-A5A40E827BDD}"/>
    <dgm:cxn modelId="{53245E6A-F956-8148-ACFC-3C8B5AAF8A3E}" type="presOf" srcId="{FDE81BA6-9AC9-964A-A73D-F59A7C361F3D}" destId="{090BD316-DDD4-3744-B053-A41C9D7562D1}" srcOrd="1" destOrd="0" presId="urn:microsoft.com/office/officeart/2005/8/layout/hierarchy2"/>
    <dgm:cxn modelId="{3DFB4B76-FDB3-444A-9A77-914B2CC34057}" srcId="{0C98745D-4344-1E45-A797-B17FBA6CD471}" destId="{A0B065CC-7B9E-754A-BA89-AB3D8DABC98D}" srcOrd="0" destOrd="0" parTransId="{FC77BFAA-2A0A-8E42-9FFC-FA43F1B84B51}" sibTransId="{0C9B83D2-5DCB-E248-A397-C8AAE6AECEF0}"/>
    <dgm:cxn modelId="{54077E96-5E3E-1341-9907-E38914EDB7D2}" type="presOf" srcId="{FDE81BA6-9AC9-964A-A73D-F59A7C361F3D}" destId="{58F1E137-A49B-CE4B-AFF1-A18B6E03E5BB}" srcOrd="0" destOrd="0" presId="urn:microsoft.com/office/officeart/2005/8/layout/hierarchy2"/>
    <dgm:cxn modelId="{CDCB9F98-DB08-174F-96EB-8348FA7FC2C2}" type="presOf" srcId="{F687E834-AF15-5349-9B69-3AACB3E1FDFA}" destId="{A0F39E04-D21A-FE45-A716-F92A0895CC3B}" srcOrd="1" destOrd="0" presId="urn:microsoft.com/office/officeart/2005/8/layout/hierarchy2"/>
    <dgm:cxn modelId="{FC8112AB-6A87-C244-8C94-F68263682329}" type="presOf" srcId="{A73336F7-2A20-3A4F-A55C-48738BB0FFA6}" destId="{CAC39A49-7656-4F45-AB2A-4ABBDB6EFA1B}" srcOrd="0" destOrd="0" presId="urn:microsoft.com/office/officeart/2005/8/layout/hierarchy2"/>
    <dgm:cxn modelId="{6BD80FBE-D988-444B-8DA2-1CECC5966263}" type="presOf" srcId="{A0B065CC-7B9E-754A-BA89-AB3D8DABC98D}" destId="{6C928C8A-31D5-0B47-9E06-9697EEB7E2A4}" srcOrd="0" destOrd="0" presId="urn:microsoft.com/office/officeart/2005/8/layout/hierarchy2"/>
    <dgm:cxn modelId="{221C8CC3-993A-3F48-AFBD-FCA546A9C453}" srcId="{93B67E80-ACD1-A44F-9715-AE614F4657E8}" destId="{8E86A2FA-BB9F-BF48-A3B0-45B1FBA795F3}" srcOrd="0" destOrd="0" parTransId="{25A3B961-DC31-3042-8728-47850C8AD69E}" sibTransId="{093B1387-2635-7F4D-88E0-DFECF9C590F6}"/>
    <dgm:cxn modelId="{20DE0ADF-E958-B04E-96BC-2B802EC9229E}" type="presOf" srcId="{FC77BFAA-2A0A-8E42-9FFC-FA43F1B84B51}" destId="{5F4437EE-AD67-B148-B0BF-38C842DF0B41}" srcOrd="1" destOrd="0" presId="urn:microsoft.com/office/officeart/2005/8/layout/hierarchy2"/>
    <dgm:cxn modelId="{B1BFCA00-C306-E541-8962-19FDAF1A48A2}" type="presParOf" srcId="{93A4E83D-E986-7E49-8AEE-069E104FCEFF}" destId="{91F42257-A604-174B-9458-D53397897CB8}" srcOrd="0" destOrd="0" presId="urn:microsoft.com/office/officeart/2005/8/layout/hierarchy2"/>
    <dgm:cxn modelId="{F0AD54C8-8418-8540-BBE4-0E9B7038B208}" type="presParOf" srcId="{91F42257-A604-174B-9458-D53397897CB8}" destId="{CAC39A49-7656-4F45-AB2A-4ABBDB6EFA1B}" srcOrd="0" destOrd="0" presId="urn:microsoft.com/office/officeart/2005/8/layout/hierarchy2"/>
    <dgm:cxn modelId="{A6CA7C1B-D37B-614E-8ABD-5F67D7EFD483}" type="presParOf" srcId="{91F42257-A604-174B-9458-D53397897CB8}" destId="{6B9207A3-0A92-3A4F-AA0F-4B1A2406F2ED}" srcOrd="1" destOrd="0" presId="urn:microsoft.com/office/officeart/2005/8/layout/hierarchy2"/>
    <dgm:cxn modelId="{56750733-9A28-8B43-AA5D-316D86F9B283}" type="presParOf" srcId="{6B9207A3-0A92-3A4F-AA0F-4B1A2406F2ED}" destId="{9484573D-235A-C64A-BF4A-0AE4380DE8C4}" srcOrd="0" destOrd="0" presId="urn:microsoft.com/office/officeart/2005/8/layout/hierarchy2"/>
    <dgm:cxn modelId="{28AF8FBA-01D3-F24B-B932-96CC221A8EC8}" type="presParOf" srcId="{9484573D-235A-C64A-BF4A-0AE4380DE8C4}" destId="{A0F39E04-D21A-FE45-A716-F92A0895CC3B}" srcOrd="0" destOrd="0" presId="urn:microsoft.com/office/officeart/2005/8/layout/hierarchy2"/>
    <dgm:cxn modelId="{6351F7AA-D1D5-0846-BEC7-D47630DC54D5}" type="presParOf" srcId="{6B9207A3-0A92-3A4F-AA0F-4B1A2406F2ED}" destId="{834118AE-6088-754D-BDF9-4830EE500328}" srcOrd="1" destOrd="0" presId="urn:microsoft.com/office/officeart/2005/8/layout/hierarchy2"/>
    <dgm:cxn modelId="{3FBC6405-1A8A-304D-B5C0-137ACFEFDBCD}" type="presParOf" srcId="{834118AE-6088-754D-BDF9-4830EE500328}" destId="{E681688A-D8F8-094F-AC8E-4A1F1F449D0F}" srcOrd="0" destOrd="0" presId="urn:microsoft.com/office/officeart/2005/8/layout/hierarchy2"/>
    <dgm:cxn modelId="{9E3255DF-0E3E-5D43-BC1A-36F7DC015C35}" type="presParOf" srcId="{834118AE-6088-754D-BDF9-4830EE500328}" destId="{2850B119-08EB-9E4E-B8BA-9020022D0E58}" srcOrd="1" destOrd="0" presId="urn:microsoft.com/office/officeart/2005/8/layout/hierarchy2"/>
    <dgm:cxn modelId="{4C599D27-13DD-684A-BED7-30D26C95E086}" type="presParOf" srcId="{2850B119-08EB-9E4E-B8BA-9020022D0E58}" destId="{2B0D9E20-A89F-9F4C-A852-E461CAF5F3C8}" srcOrd="0" destOrd="0" presId="urn:microsoft.com/office/officeart/2005/8/layout/hierarchy2"/>
    <dgm:cxn modelId="{418912B5-872F-0A4A-BE44-8C6881BB8E49}" type="presParOf" srcId="{2B0D9E20-A89F-9F4C-A852-E461CAF5F3C8}" destId="{5F4437EE-AD67-B148-B0BF-38C842DF0B41}" srcOrd="0" destOrd="0" presId="urn:microsoft.com/office/officeart/2005/8/layout/hierarchy2"/>
    <dgm:cxn modelId="{4384668D-2A82-C547-918B-184E6947C306}" type="presParOf" srcId="{2850B119-08EB-9E4E-B8BA-9020022D0E58}" destId="{6ED9B981-0520-DE4D-8EE1-33D455272A11}" srcOrd="1" destOrd="0" presId="urn:microsoft.com/office/officeart/2005/8/layout/hierarchy2"/>
    <dgm:cxn modelId="{E1706942-A254-A04A-9703-1285B10B2F25}" type="presParOf" srcId="{6ED9B981-0520-DE4D-8EE1-33D455272A11}" destId="{6C928C8A-31D5-0B47-9E06-9697EEB7E2A4}" srcOrd="0" destOrd="0" presId="urn:microsoft.com/office/officeart/2005/8/layout/hierarchy2"/>
    <dgm:cxn modelId="{4D30659C-9BC7-374E-8A4A-3EA7A7FD8B71}" type="presParOf" srcId="{6ED9B981-0520-DE4D-8EE1-33D455272A11}" destId="{7BF143F4-F994-2148-9A43-B57617A7FD61}" srcOrd="1" destOrd="0" presId="urn:microsoft.com/office/officeart/2005/8/layout/hierarchy2"/>
    <dgm:cxn modelId="{841CB9C7-8ACC-BF48-8F1F-F62E0319EF51}" type="presParOf" srcId="{6B9207A3-0A92-3A4F-AA0F-4B1A2406F2ED}" destId="{58F1E137-A49B-CE4B-AFF1-A18B6E03E5BB}" srcOrd="2" destOrd="0" presId="urn:microsoft.com/office/officeart/2005/8/layout/hierarchy2"/>
    <dgm:cxn modelId="{DA2F88EF-F240-A94B-86B4-DB8952A0C517}" type="presParOf" srcId="{58F1E137-A49B-CE4B-AFF1-A18B6E03E5BB}" destId="{090BD316-DDD4-3744-B053-A41C9D7562D1}" srcOrd="0" destOrd="0" presId="urn:microsoft.com/office/officeart/2005/8/layout/hierarchy2"/>
    <dgm:cxn modelId="{023E7353-DF4A-F240-B910-775D3E655BFA}" type="presParOf" srcId="{6B9207A3-0A92-3A4F-AA0F-4B1A2406F2ED}" destId="{2A953863-6F19-A143-A126-7254C29CAD7F}" srcOrd="3" destOrd="0" presId="urn:microsoft.com/office/officeart/2005/8/layout/hierarchy2"/>
    <dgm:cxn modelId="{6EDBD9BE-F9B6-884B-AC45-2754FD9E0A8C}" type="presParOf" srcId="{2A953863-6F19-A143-A126-7254C29CAD7F}" destId="{6C8A48C7-B8BC-CF43-86B0-F6CAC42E5B02}" srcOrd="0" destOrd="0" presId="urn:microsoft.com/office/officeart/2005/8/layout/hierarchy2"/>
    <dgm:cxn modelId="{39F73FEC-3AF2-664B-9A30-25B36633C6A6}" type="presParOf" srcId="{2A953863-6F19-A143-A126-7254C29CAD7F}" destId="{20620220-169C-774F-97EF-05952F88A9AD}" srcOrd="1" destOrd="0" presId="urn:microsoft.com/office/officeart/2005/8/layout/hierarchy2"/>
    <dgm:cxn modelId="{76D848A1-A2D6-BF4A-A2C9-097F10886AD7}" type="presParOf" srcId="{20620220-169C-774F-97EF-05952F88A9AD}" destId="{4AA7D15C-18C8-6A4B-8F43-E066CDA46E4D}" srcOrd="0" destOrd="0" presId="urn:microsoft.com/office/officeart/2005/8/layout/hierarchy2"/>
    <dgm:cxn modelId="{F3BBE693-2BC2-3543-B95C-762C33B8BDAB}" type="presParOf" srcId="{4AA7D15C-18C8-6A4B-8F43-E066CDA46E4D}" destId="{03C26996-3A78-8F4C-8886-110A602701D2}" srcOrd="0" destOrd="0" presId="urn:microsoft.com/office/officeart/2005/8/layout/hierarchy2"/>
    <dgm:cxn modelId="{A53AE365-F4A7-B042-B17B-A04090508838}" type="presParOf" srcId="{20620220-169C-774F-97EF-05952F88A9AD}" destId="{90E6184F-89EA-6B46-BE8D-C8953ECB643B}" srcOrd="1" destOrd="0" presId="urn:microsoft.com/office/officeart/2005/8/layout/hierarchy2"/>
    <dgm:cxn modelId="{21A7FC41-F57B-7740-A2B5-A60C47947AA2}" type="presParOf" srcId="{90E6184F-89EA-6B46-BE8D-C8953ECB643B}" destId="{F93C6AB9-AFB0-2F43-A70B-6C9532791B64}" srcOrd="0" destOrd="0" presId="urn:microsoft.com/office/officeart/2005/8/layout/hierarchy2"/>
    <dgm:cxn modelId="{D6090049-8B02-0547-A076-58C818F6E283}" type="presParOf" srcId="{90E6184F-89EA-6B46-BE8D-C8953ECB643B}" destId="{5A140F49-66DA-594E-BD99-102615156FD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2330906" y="17154"/>
          <a:ext cx="1303875" cy="1303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2608781" y="295029"/>
          <a:ext cx="748125" cy="7481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1914093" y="1727154"/>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Impact of correlation on metrics</a:t>
          </a:r>
        </a:p>
      </dsp:txBody>
      <dsp:txXfrm>
        <a:off x="1914093" y="1727154"/>
        <a:ext cx="2137500" cy="720000"/>
      </dsp:txXfrm>
    </dsp:sp>
    <dsp:sp modelId="{D6E04207-77B7-4665-9D66-EE1BF2BB2D7A}">
      <dsp:nvSpPr>
        <dsp:cNvPr id="0" name=""/>
        <dsp:cNvSpPr/>
      </dsp:nvSpPr>
      <dsp:spPr>
        <a:xfrm>
          <a:off x="4842468" y="17154"/>
          <a:ext cx="1303875" cy="1303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5120343" y="295029"/>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4425656" y="1727154"/>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Impact of heterogeneity on predictive metrics</a:t>
          </a:r>
        </a:p>
      </dsp:txBody>
      <dsp:txXfrm>
        <a:off x="4425656" y="1727154"/>
        <a:ext cx="21375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DA583-3464-544F-BB1D-AA3419D83A60}">
      <dsp:nvSpPr>
        <dsp:cNvPr id="0" name=""/>
        <dsp:cNvSpPr/>
      </dsp:nvSpPr>
      <dsp:spPr>
        <a:xfrm>
          <a:off x="1502644"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Advantages</a:t>
          </a:r>
        </a:p>
      </dsp:txBody>
      <dsp:txXfrm>
        <a:off x="1532915" y="30271"/>
        <a:ext cx="1799808" cy="972985"/>
      </dsp:txXfrm>
    </dsp:sp>
    <dsp:sp modelId="{8AC4786F-C01F-3B4C-BCAA-0E4ABC7C94C5}">
      <dsp:nvSpPr>
        <dsp:cNvPr id="0" name=""/>
        <dsp:cNvSpPr/>
      </dsp:nvSpPr>
      <dsp:spPr>
        <a:xfrm>
          <a:off x="4189817"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Limitations</a:t>
          </a:r>
        </a:p>
      </dsp:txBody>
      <dsp:txXfrm>
        <a:off x="4220088" y="30271"/>
        <a:ext cx="1799808" cy="972985"/>
      </dsp:txXfrm>
    </dsp:sp>
    <dsp:sp modelId="{07A98BC0-CD57-674E-A2F5-99589186466F}">
      <dsp:nvSpPr>
        <dsp:cNvPr id="0" name=""/>
        <dsp:cNvSpPr/>
      </dsp:nvSpPr>
      <dsp:spPr>
        <a:xfrm>
          <a:off x="3388833" y="4392493"/>
          <a:ext cx="775145" cy="775145"/>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018D0F-7E3A-0842-B9DD-50DD380E6D12}">
      <dsp:nvSpPr>
        <dsp:cNvPr id="0" name=""/>
        <dsp:cNvSpPr/>
      </dsp:nvSpPr>
      <dsp:spPr>
        <a:xfrm rot="240000">
          <a:off x="1450258" y="4060334"/>
          <a:ext cx="4652295" cy="325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5A373-544A-A448-A324-ACC1E0858FF0}">
      <dsp:nvSpPr>
        <dsp:cNvPr id="0" name=""/>
        <dsp:cNvSpPr/>
      </dsp:nvSpPr>
      <dsp:spPr>
        <a:xfrm rot="240000">
          <a:off x="4243557" y="324695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Optimal Pool Size, Feasibility of strategy</a:t>
          </a:r>
        </a:p>
      </dsp:txBody>
      <dsp:txXfrm>
        <a:off x="4285773" y="3289170"/>
        <a:ext cx="1771790" cy="780377"/>
      </dsp:txXfrm>
    </dsp:sp>
    <dsp:sp modelId="{6D6D38B6-B89B-4E46-85B3-22B684D8DC04}">
      <dsp:nvSpPr>
        <dsp:cNvPr id="0" name=""/>
        <dsp:cNvSpPr/>
      </dsp:nvSpPr>
      <dsp:spPr>
        <a:xfrm rot="240000">
          <a:off x="4310736" y="231677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Dilution &amp; Analytic Sensitivity</a:t>
          </a:r>
        </a:p>
      </dsp:txBody>
      <dsp:txXfrm>
        <a:off x="4352952" y="2358995"/>
        <a:ext cx="1771790" cy="780377"/>
      </dsp:txXfrm>
    </dsp:sp>
    <dsp:sp modelId="{AD9193E1-4FAA-2D40-ABB5-C9B0DC02FB1A}">
      <dsp:nvSpPr>
        <dsp:cNvPr id="0" name=""/>
        <dsp:cNvSpPr/>
      </dsp:nvSpPr>
      <dsp:spPr>
        <a:xfrm rot="240000">
          <a:off x="4377916" y="140727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Disease Prevalence</a:t>
          </a:r>
        </a:p>
      </dsp:txBody>
      <dsp:txXfrm>
        <a:off x="4420132" y="1449490"/>
        <a:ext cx="1771790" cy="780377"/>
      </dsp:txXfrm>
    </dsp:sp>
    <dsp:sp modelId="{A036FF8F-D031-324A-8A42-2D62F5CDF793}">
      <dsp:nvSpPr>
        <dsp:cNvPr id="0" name=""/>
        <dsp:cNvSpPr/>
      </dsp:nvSpPr>
      <dsp:spPr>
        <a:xfrm rot="240000">
          <a:off x="1582223" y="306091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Minimize average number of tests per person </a:t>
          </a:r>
        </a:p>
      </dsp:txBody>
      <dsp:txXfrm>
        <a:off x="1624439" y="3103135"/>
        <a:ext cx="1771790" cy="780377"/>
      </dsp:txXfrm>
    </dsp:sp>
    <dsp:sp modelId="{7F239ADA-3462-144C-B126-CE730A85B308}">
      <dsp:nvSpPr>
        <dsp:cNvPr id="0" name=""/>
        <dsp:cNvSpPr/>
      </dsp:nvSpPr>
      <dsp:spPr>
        <a:xfrm rot="240000">
          <a:off x="1649402" y="213074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More testing using fewer resources</a:t>
          </a:r>
        </a:p>
      </dsp:txBody>
      <dsp:txXfrm>
        <a:off x="1691618" y="2172960"/>
        <a:ext cx="1771790" cy="78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Pooled testing in non-IID settings: effective parameters, effect on metrics of interest</a:t>
          </a:r>
        </a:p>
      </dsp:txBody>
      <dsp:txXfrm>
        <a:off x="475740" y="4016162"/>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Impact of heterogeneity on predictive metrics</a:t>
          </a:r>
        </a:p>
      </dsp:txBody>
      <dsp:txXfrm>
        <a:off x="475740" y="401616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53B8A-30C1-284C-A0BD-DAC841FF18D5}">
      <dsp:nvSpPr>
        <dsp:cNvPr id="0" name=""/>
        <dsp:cNvSpPr/>
      </dsp:nvSpPr>
      <dsp:spPr>
        <a:xfrm rot="5400000">
          <a:off x="2875213" y="117877"/>
          <a:ext cx="1801771" cy="1567540"/>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All Graph</a:t>
          </a:r>
        </a:p>
      </dsp:txBody>
      <dsp:txXfrm rot="-5400000">
        <a:off x="3236603" y="281538"/>
        <a:ext cx="1078990" cy="1240219"/>
      </dsp:txXfrm>
    </dsp:sp>
    <dsp:sp modelId="{33DA93DA-196D-274B-B0D6-655302C996E3}">
      <dsp:nvSpPr>
        <dsp:cNvPr id="0" name=""/>
        <dsp:cNvSpPr/>
      </dsp:nvSpPr>
      <dsp:spPr>
        <a:xfrm>
          <a:off x="4607436" y="361116"/>
          <a:ext cx="2010776" cy="108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200" i="1" kern="1200" smtClean="0">
                    <a:latin typeface="Cambria Math" panose="02040503050406030204" pitchFamily="18" charset="0"/>
                    <a:ea typeface="Cambria Math" panose="02040503050406030204" pitchFamily="18" charset="0"/>
                  </a:rPr>
                  <m:t>𝜋</m:t>
                </m:r>
                <m:r>
                  <a:rPr lang="en-US" sz="2200" b="0" i="1" kern="1200" smtClean="0">
                    <a:latin typeface="Cambria Math" panose="02040503050406030204" pitchFamily="18" charset="0"/>
                    <a:ea typeface="Cambria Math" panose="02040503050406030204" pitchFamily="18" charset="0"/>
                  </a:rPr>
                  <m:t>+</m:t>
                </m:r>
                <m:sSub>
                  <m:sSubPr>
                    <m:ctrlPr>
                      <a:rPr lang="en-US" sz="2200" b="0" i="1" kern="1200" smtClean="0">
                        <a:latin typeface="Cambria Math" panose="02040503050406030204" pitchFamily="18" charset="0"/>
                        <a:ea typeface="Cambria Math" panose="02040503050406030204" pitchFamily="18" charset="0"/>
                      </a:rPr>
                    </m:ctrlPr>
                  </m:sSubPr>
                  <m:e>
                    <m:r>
                      <a:rPr lang="en-US" sz="2200" b="0" i="1" kern="1200" smtClean="0">
                        <a:latin typeface="Cambria Math" panose="02040503050406030204" pitchFamily="18" charset="0"/>
                        <a:ea typeface="Cambria Math" panose="02040503050406030204" pitchFamily="18" charset="0"/>
                      </a:rPr>
                      <m:t>𝜋</m:t>
                    </m:r>
                  </m:e>
                  <m:sub>
                    <m:r>
                      <a:rPr lang="en-US" sz="2200" b="0" i="1" kern="1200" smtClean="0">
                        <a:latin typeface="Cambria Math" panose="02040503050406030204" pitchFamily="18" charset="0"/>
                        <a:ea typeface="Cambria Math" panose="02040503050406030204" pitchFamily="18" charset="0"/>
                      </a:rPr>
                      <m:t>𝑔</m:t>
                    </m:r>
                  </m:sub>
                </m:sSub>
              </m:oMath>
            </m:oMathPara>
          </a14:m>
          <a:endParaRPr lang="en-US" sz="2200" kern="1200" dirty="0"/>
        </a:p>
        <a:p>
          <a:pPr marL="0" lvl="0" indent="0" algn="l" defTabSz="9779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200" i="1" kern="1200" smtClean="0">
                    <a:latin typeface="Cambria Math" panose="02040503050406030204" pitchFamily="18" charset="0"/>
                    <a:ea typeface="Cambria Math" panose="02040503050406030204" pitchFamily="18" charset="0"/>
                  </a:rPr>
                  <m:t>𝜏</m:t>
                </m:r>
                <m:r>
                  <a:rPr lang="en-US" sz="2200" b="0" i="1" kern="1200" smtClean="0">
                    <a:latin typeface="Cambria Math" panose="02040503050406030204" pitchFamily="18" charset="0"/>
                    <a:ea typeface="Cambria Math" panose="02040503050406030204" pitchFamily="18" charset="0"/>
                  </a:rPr>
                  <m:t>+</m:t>
                </m:r>
                <m:sSub>
                  <m:sSubPr>
                    <m:ctrlPr>
                      <a:rPr lang="en-US" sz="2200" b="0" i="1" kern="1200" smtClean="0">
                        <a:latin typeface="Cambria Math" panose="02040503050406030204" pitchFamily="18" charset="0"/>
                        <a:ea typeface="Cambria Math" panose="02040503050406030204" pitchFamily="18" charset="0"/>
                      </a:rPr>
                    </m:ctrlPr>
                  </m:sSubPr>
                  <m:e>
                    <m:r>
                      <a:rPr lang="en-US" sz="2200" b="0" i="1" kern="1200" smtClean="0">
                        <a:latin typeface="Cambria Math" panose="02040503050406030204" pitchFamily="18" charset="0"/>
                        <a:ea typeface="Cambria Math" panose="02040503050406030204" pitchFamily="18" charset="0"/>
                      </a:rPr>
                      <m:t>𝜏</m:t>
                    </m:r>
                  </m:e>
                  <m:sub>
                    <m:r>
                      <a:rPr lang="en-US" sz="2200" b="0" i="1" kern="1200" smtClean="0">
                        <a:latin typeface="Cambria Math" panose="02040503050406030204" pitchFamily="18" charset="0"/>
                        <a:ea typeface="Cambria Math" panose="02040503050406030204" pitchFamily="18" charset="0"/>
                      </a:rPr>
                      <m:t>𝑔</m:t>
                    </m:r>
                  </m:sub>
                </m:sSub>
              </m:oMath>
            </m:oMathPara>
          </a14:m>
          <a:endParaRPr lang="en-US" sz="2200" kern="1200" dirty="0"/>
        </a:p>
      </dsp:txBody>
      <dsp:txXfrm>
        <a:off x="4607436" y="361116"/>
        <a:ext cx="2010776" cy="1081062"/>
      </dsp:txXfrm>
    </dsp:sp>
    <dsp:sp modelId="{9F3C6AA8-1BF8-6245-B318-754A47575E3B}">
      <dsp:nvSpPr>
        <dsp:cNvPr id="0" name=""/>
        <dsp:cNvSpPr/>
      </dsp:nvSpPr>
      <dsp:spPr>
        <a:xfrm rot="5400000">
          <a:off x="1182269" y="117877"/>
          <a:ext cx="1801771" cy="1567540"/>
        </a:xfrm>
        <a:prstGeom prst="hexagon">
          <a:avLst>
            <a:gd name="adj" fmla="val 25000"/>
            <a:gd name="vf" fmla="val 115470"/>
          </a:avLst>
        </a:prstGeom>
        <a:solidFill>
          <a:schemeClr val="accent2">
            <a:hueOff val="-2070378"/>
            <a:satOff val="9172"/>
            <a:lumOff val="-33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43659" y="281538"/>
        <a:ext cx="1078990" cy="1240219"/>
      </dsp:txXfrm>
    </dsp:sp>
    <dsp:sp modelId="{748E2974-FD5F-3D49-B053-77A909F33A4B}">
      <dsp:nvSpPr>
        <dsp:cNvPr id="0" name=""/>
        <dsp:cNvSpPr/>
      </dsp:nvSpPr>
      <dsp:spPr>
        <a:xfrm rot="5400000">
          <a:off x="2025498" y="1647221"/>
          <a:ext cx="1801771" cy="1567540"/>
        </a:xfrm>
        <a:prstGeom prst="hexagon">
          <a:avLst>
            <a:gd name="adj" fmla="val 25000"/>
            <a:gd name="vf" fmla="val 115470"/>
          </a:avLst>
        </a:prstGeom>
        <a:solidFill>
          <a:schemeClr val="accent2">
            <a:hueOff val="-4140755"/>
            <a:satOff val="18344"/>
            <a:lumOff val="-67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 Graph</a:t>
          </a:r>
        </a:p>
      </dsp:txBody>
      <dsp:txXfrm rot="-5400000">
        <a:off x="2386888" y="1810882"/>
        <a:ext cx="1078990" cy="1240219"/>
      </dsp:txXfrm>
    </dsp:sp>
    <dsp:sp modelId="{025BCE98-FF29-1E4F-9372-996955402DCC}">
      <dsp:nvSpPr>
        <dsp:cNvPr id="0" name=""/>
        <dsp:cNvSpPr/>
      </dsp:nvSpPr>
      <dsp:spPr>
        <a:xfrm>
          <a:off x="131836" y="1890460"/>
          <a:ext cx="1945912" cy="108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200" i="1" kern="1200" smtClean="0">
                    <a:latin typeface="Cambria Math" panose="02040503050406030204" pitchFamily="18" charset="0"/>
                    <a:ea typeface="Cambria Math" panose="02040503050406030204" pitchFamily="18" charset="0"/>
                  </a:rPr>
                  <m:t>𝜋</m:t>
                </m:r>
                <m:r>
                  <a:rPr lang="en-US" sz="2200" b="0" i="1" kern="1200" smtClean="0">
                    <a:latin typeface="Cambria Math" panose="02040503050406030204" pitchFamily="18" charset="0"/>
                    <a:ea typeface="Cambria Math" panose="02040503050406030204" pitchFamily="18" charset="0"/>
                  </a:rPr>
                  <m:t>+</m:t>
                </m:r>
                <m:sSub>
                  <m:sSubPr>
                    <m:ctrlPr>
                      <a:rPr lang="en-US" sz="2200" b="0" i="1" kern="1200" smtClean="0">
                        <a:latin typeface="Cambria Math" panose="02040503050406030204" pitchFamily="18" charset="0"/>
                        <a:ea typeface="Cambria Math" panose="02040503050406030204" pitchFamily="18" charset="0"/>
                      </a:rPr>
                    </m:ctrlPr>
                  </m:sSubPr>
                  <m:e>
                    <m:r>
                      <a:rPr lang="en-US" sz="2200" b="0" i="1" kern="1200" smtClean="0">
                        <a:latin typeface="Cambria Math" panose="02040503050406030204" pitchFamily="18" charset="0"/>
                        <a:ea typeface="Cambria Math" panose="02040503050406030204" pitchFamily="18" charset="0"/>
                      </a:rPr>
                      <m:t>𝜋</m:t>
                    </m:r>
                  </m:e>
                  <m:sub>
                    <m:r>
                      <a:rPr lang="en-US" sz="2200" b="0" i="1" kern="1200" smtClean="0">
                        <a:latin typeface="Cambria Math" panose="02040503050406030204" pitchFamily="18" charset="0"/>
                        <a:ea typeface="Cambria Math" panose="02040503050406030204" pitchFamily="18" charset="0"/>
                      </a:rPr>
                      <m:t>𝑔</m:t>
                    </m:r>
                  </m:sub>
                </m:sSub>
              </m:oMath>
            </m:oMathPara>
          </a14:m>
          <a:endParaRPr lang="en-US" sz="2200" kern="1200" dirty="0"/>
        </a:p>
      </dsp:txBody>
      <dsp:txXfrm>
        <a:off x="131836" y="1890460"/>
        <a:ext cx="1945912" cy="1081062"/>
      </dsp:txXfrm>
    </dsp:sp>
    <dsp:sp modelId="{1B51B6EE-6DD5-4F4D-A8A4-60B262B1EE1C}">
      <dsp:nvSpPr>
        <dsp:cNvPr id="0" name=""/>
        <dsp:cNvSpPr/>
      </dsp:nvSpPr>
      <dsp:spPr>
        <a:xfrm rot="5400000">
          <a:off x="3718442" y="1647221"/>
          <a:ext cx="1801771" cy="1567540"/>
        </a:xfrm>
        <a:prstGeom prst="hexagon">
          <a:avLst>
            <a:gd name="adj" fmla="val 25000"/>
            <a:gd name="vf" fmla="val 115470"/>
          </a:avLst>
        </a:prstGeom>
        <a:solidFill>
          <a:schemeClr val="accent2">
            <a:hueOff val="-6211133"/>
            <a:satOff val="27515"/>
            <a:lumOff val="-10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79832" y="1810882"/>
        <a:ext cx="1078990" cy="1240219"/>
      </dsp:txXfrm>
    </dsp:sp>
    <dsp:sp modelId="{7FBE134F-8B08-334E-ABAA-B0915F213B80}">
      <dsp:nvSpPr>
        <dsp:cNvPr id="0" name=""/>
        <dsp:cNvSpPr/>
      </dsp:nvSpPr>
      <dsp:spPr>
        <a:xfrm rot="5400000">
          <a:off x="2875213" y="3176564"/>
          <a:ext cx="1801771" cy="1567540"/>
        </a:xfrm>
        <a:prstGeom prst="hexagon">
          <a:avLst>
            <a:gd name="adj" fmla="val 25000"/>
            <a:gd name="vf" fmla="val 115470"/>
          </a:avLst>
        </a:prstGeom>
        <a:solidFill>
          <a:schemeClr val="accent2">
            <a:hueOff val="-8281511"/>
            <a:satOff val="36687"/>
            <a:lumOff val="-134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Tau Graph</a:t>
          </a:r>
        </a:p>
      </dsp:txBody>
      <dsp:txXfrm rot="-5400000">
        <a:off x="3236603" y="3340225"/>
        <a:ext cx="1078990" cy="1240219"/>
      </dsp:txXfrm>
    </dsp:sp>
    <dsp:sp modelId="{893DA45B-87BD-DD4B-BD6C-85D2286241CC}">
      <dsp:nvSpPr>
        <dsp:cNvPr id="0" name=""/>
        <dsp:cNvSpPr/>
      </dsp:nvSpPr>
      <dsp:spPr>
        <a:xfrm>
          <a:off x="4607436" y="3419803"/>
          <a:ext cx="2010776" cy="108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200" i="1" kern="1200" smtClean="0">
                    <a:latin typeface="Cambria Math" panose="02040503050406030204" pitchFamily="18" charset="0"/>
                    <a:ea typeface="Cambria Math" panose="02040503050406030204" pitchFamily="18" charset="0"/>
                  </a:rPr>
                  <m:t>𝜏</m:t>
                </m:r>
                <m:r>
                  <a:rPr lang="en-US" sz="2200" b="0" i="1" kern="1200" smtClean="0">
                    <a:latin typeface="Cambria Math" panose="02040503050406030204" pitchFamily="18" charset="0"/>
                    <a:ea typeface="Cambria Math" panose="02040503050406030204" pitchFamily="18" charset="0"/>
                  </a:rPr>
                  <m:t>+</m:t>
                </m:r>
                <m:sSub>
                  <m:sSubPr>
                    <m:ctrlPr>
                      <a:rPr lang="en-US" sz="2200" b="0" i="1" kern="1200" smtClean="0">
                        <a:latin typeface="Cambria Math" panose="02040503050406030204" pitchFamily="18" charset="0"/>
                        <a:ea typeface="Cambria Math" panose="02040503050406030204" pitchFamily="18" charset="0"/>
                      </a:rPr>
                    </m:ctrlPr>
                  </m:sSubPr>
                  <m:e>
                    <m:r>
                      <a:rPr lang="en-US" sz="2200" b="0" i="1" kern="1200" smtClean="0">
                        <a:latin typeface="Cambria Math" panose="02040503050406030204" pitchFamily="18" charset="0"/>
                        <a:ea typeface="Cambria Math" panose="02040503050406030204" pitchFamily="18" charset="0"/>
                      </a:rPr>
                      <m:t>𝜏</m:t>
                    </m:r>
                  </m:e>
                  <m:sub>
                    <m:r>
                      <a:rPr lang="en-US" sz="2200" b="0" i="1" kern="1200" smtClean="0">
                        <a:latin typeface="Cambria Math" panose="02040503050406030204" pitchFamily="18" charset="0"/>
                        <a:ea typeface="Cambria Math" panose="02040503050406030204" pitchFamily="18" charset="0"/>
                      </a:rPr>
                      <m:t>𝑔</m:t>
                    </m:r>
                  </m:sub>
                </m:sSub>
              </m:oMath>
            </m:oMathPara>
          </a14:m>
          <a:endParaRPr lang="en-US" sz="2200" kern="1200" dirty="0"/>
        </a:p>
      </dsp:txBody>
      <dsp:txXfrm>
        <a:off x="4607436" y="3419803"/>
        <a:ext cx="2010776" cy="1081062"/>
      </dsp:txXfrm>
    </dsp:sp>
    <dsp:sp modelId="{8E07BBCB-DB1D-F446-85C3-9B1FF9EAE972}">
      <dsp:nvSpPr>
        <dsp:cNvPr id="0" name=""/>
        <dsp:cNvSpPr/>
      </dsp:nvSpPr>
      <dsp:spPr>
        <a:xfrm rot="5400000">
          <a:off x="1182269" y="3176564"/>
          <a:ext cx="1801771" cy="1567540"/>
        </a:xfrm>
        <a:prstGeom prst="hexagon">
          <a:avLst>
            <a:gd name="adj" fmla="val 25000"/>
            <a:gd name="vf" fmla="val 115470"/>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543659" y="3340225"/>
        <a:ext cx="1078990" cy="12402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378"/>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268034" y="199743"/>
          <a:ext cx="487335" cy="48733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1023404" y="378"/>
          <a:ext cx="6706323"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dirty="0"/>
            <a:t>1) </a:t>
          </a:r>
          <a:r>
            <a:rPr lang="en-US" sz="2500" b="1" kern="1200" dirty="0"/>
            <a:t>Community Prevalence (</a:t>
          </a:r>
          <a14:m xmlns:a14="http://schemas.microsoft.com/office/drawing/2010/main">
            <m:oMath xmlns:m="http://schemas.openxmlformats.org/officeDocument/2006/math">
              <m:r>
                <a:rPr lang="en-US" sz="2500" b="1" i="1" kern="1200" smtClean="0">
                  <a:latin typeface="Cambria Math" panose="02040503050406030204" pitchFamily="18" charset="0"/>
                  <a:ea typeface="Cambria Math" panose="02040503050406030204" pitchFamily="18" charset="0"/>
                </a:rPr>
                <m:t>𝝅</m:t>
              </m:r>
            </m:oMath>
          </a14:m>
          <a:r>
            <a:rPr lang="en-US" sz="2500" b="1" kern="1200" dirty="0"/>
            <a:t>)</a:t>
          </a:r>
          <a:endParaRPr lang="en-US" sz="2500" kern="1200" dirty="0"/>
        </a:p>
      </dsp:txBody>
      <dsp:txXfrm>
        <a:off x="1023404" y="378"/>
        <a:ext cx="6706323" cy="886064"/>
      </dsp:txXfrm>
    </dsp:sp>
    <dsp:sp modelId="{2D5FD444-A6C7-4870-AA24-057CFB229381}">
      <dsp:nvSpPr>
        <dsp:cNvPr id="0" name=""/>
        <dsp:cNvSpPr/>
      </dsp:nvSpPr>
      <dsp:spPr>
        <a:xfrm>
          <a:off x="0" y="110196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268034" y="1307323"/>
          <a:ext cx="487335" cy="487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1023404" y="1107959"/>
          <a:ext cx="6706323"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dirty="0"/>
            <a:t>2) Pool Size</a:t>
          </a:r>
        </a:p>
      </dsp:txBody>
      <dsp:txXfrm>
        <a:off x="1023404" y="1107959"/>
        <a:ext cx="6706323" cy="886064"/>
      </dsp:txXfrm>
    </dsp:sp>
    <dsp:sp modelId="{A15D69CC-4B0B-4466-B5CF-8190F8B83068}">
      <dsp:nvSpPr>
        <dsp:cNvPr id="0" name=""/>
        <dsp:cNvSpPr/>
      </dsp:nvSpPr>
      <dsp:spPr>
        <a:xfrm>
          <a:off x="0" y="221553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268034" y="2414904"/>
          <a:ext cx="487335" cy="487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1023404" y="2215539"/>
          <a:ext cx="6706323"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dirty="0"/>
            <a:t>3) </a:t>
          </a:r>
          <a:r>
            <a:rPr lang="en-US" sz="2500" b="1" kern="1200" dirty="0"/>
            <a:t>Network Transmission (</a:t>
          </a:r>
          <a14:m xmlns:a14="http://schemas.microsoft.com/office/drawing/2010/main">
            <m:oMath xmlns:m="http://schemas.openxmlformats.org/officeDocument/2006/math">
              <m:r>
                <a:rPr lang="en-US" sz="2500" b="1" i="1" kern="1200" smtClean="0">
                  <a:latin typeface="Cambria Math" panose="02040503050406030204" pitchFamily="18" charset="0"/>
                  <a:ea typeface="Cambria Math" panose="02040503050406030204" pitchFamily="18" charset="0"/>
                </a:rPr>
                <m:t>𝝉</m:t>
              </m:r>
              <m:r>
                <a:rPr lang="en-US" sz="2500" b="1" i="1" kern="1200" smtClean="0">
                  <a:latin typeface="Cambria Math" panose="02040503050406030204" pitchFamily="18" charset="0"/>
                  <a:ea typeface="Cambria Math" panose="02040503050406030204" pitchFamily="18" charset="0"/>
                </a:rPr>
                <m:t>)</m:t>
              </m:r>
            </m:oMath>
          </a14:m>
          <a:endParaRPr lang="en-US" sz="2500" kern="1200" dirty="0"/>
        </a:p>
      </dsp:txBody>
      <dsp:txXfrm>
        <a:off x="1023404" y="2215539"/>
        <a:ext cx="6706323" cy="8860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39A49-7656-4F45-AB2A-4ABBDB6EFA1B}">
      <dsp:nvSpPr>
        <dsp:cNvPr id="0" name=""/>
        <dsp:cNvSpPr/>
      </dsp:nvSpPr>
      <dsp:spPr>
        <a:xfrm>
          <a:off x="2367" y="1729237"/>
          <a:ext cx="2108799" cy="1054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True population: correlated individuals</a:t>
          </a:r>
        </a:p>
      </dsp:txBody>
      <dsp:txXfrm>
        <a:off x="33249" y="1760119"/>
        <a:ext cx="2047035" cy="992635"/>
      </dsp:txXfrm>
    </dsp:sp>
    <dsp:sp modelId="{9484573D-235A-C64A-BF4A-0AE4380DE8C4}">
      <dsp:nvSpPr>
        <dsp:cNvPr id="0" name=""/>
        <dsp:cNvSpPr/>
      </dsp:nvSpPr>
      <dsp:spPr>
        <a:xfrm rot="19457599">
          <a:off x="2013527" y="1932269"/>
          <a:ext cx="1038797" cy="42055"/>
        </a:xfrm>
        <a:custGeom>
          <a:avLst/>
          <a:gdLst/>
          <a:ahLst/>
          <a:cxnLst/>
          <a:rect l="0" t="0" r="0" b="0"/>
          <a:pathLst>
            <a:path>
              <a:moveTo>
                <a:pt x="0" y="21027"/>
              </a:moveTo>
              <a:lnTo>
                <a:pt x="1038797" y="210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956" y="1927327"/>
        <a:ext cx="51939" cy="51939"/>
      </dsp:txXfrm>
    </dsp:sp>
    <dsp:sp modelId="{E681688A-D8F8-094F-AC8E-4A1F1F449D0F}">
      <dsp:nvSpPr>
        <dsp:cNvPr id="0" name=""/>
        <dsp:cNvSpPr/>
      </dsp:nvSpPr>
      <dsp:spPr>
        <a:xfrm>
          <a:off x="2954686" y="1122957"/>
          <a:ext cx="2108799" cy="10543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Null mode: Ignore correlation – erroneously treat as IID</a:t>
          </a:r>
        </a:p>
      </dsp:txBody>
      <dsp:txXfrm>
        <a:off x="2985568" y="1153839"/>
        <a:ext cx="2047035" cy="992635"/>
      </dsp:txXfrm>
    </dsp:sp>
    <dsp:sp modelId="{2B0D9E20-A89F-9F4C-A852-E461CAF5F3C8}">
      <dsp:nvSpPr>
        <dsp:cNvPr id="0" name=""/>
        <dsp:cNvSpPr/>
      </dsp:nvSpPr>
      <dsp:spPr>
        <a:xfrm>
          <a:off x="5063486" y="1629129"/>
          <a:ext cx="843519" cy="42055"/>
        </a:xfrm>
        <a:custGeom>
          <a:avLst/>
          <a:gdLst/>
          <a:ahLst/>
          <a:cxnLst/>
          <a:rect l="0" t="0" r="0" b="0"/>
          <a:pathLst>
            <a:path>
              <a:moveTo>
                <a:pt x="0" y="21027"/>
              </a:moveTo>
              <a:lnTo>
                <a:pt x="843519" y="2102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4158" y="1629069"/>
        <a:ext cx="42175" cy="42175"/>
      </dsp:txXfrm>
    </dsp:sp>
    <dsp:sp modelId="{6C928C8A-31D5-0B47-9E06-9697EEB7E2A4}">
      <dsp:nvSpPr>
        <dsp:cNvPr id="0" name=""/>
        <dsp:cNvSpPr/>
      </dsp:nvSpPr>
      <dsp:spPr>
        <a:xfrm>
          <a:off x="5907006" y="1122957"/>
          <a:ext cx="2108799" cy="10543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has binomial distribution</a:t>
          </a:r>
        </a:p>
      </dsp:txBody>
      <dsp:txXfrm>
        <a:off x="5937888" y="1153839"/>
        <a:ext cx="2047035" cy="992635"/>
      </dsp:txXfrm>
    </dsp:sp>
    <dsp:sp modelId="{58F1E137-A49B-CE4B-AFF1-A18B6E03E5BB}">
      <dsp:nvSpPr>
        <dsp:cNvPr id="0" name=""/>
        <dsp:cNvSpPr/>
      </dsp:nvSpPr>
      <dsp:spPr>
        <a:xfrm rot="2142401">
          <a:off x="2013527" y="2538549"/>
          <a:ext cx="1038797" cy="42055"/>
        </a:xfrm>
        <a:custGeom>
          <a:avLst/>
          <a:gdLst/>
          <a:ahLst/>
          <a:cxnLst/>
          <a:rect l="0" t="0" r="0" b="0"/>
          <a:pathLst>
            <a:path>
              <a:moveTo>
                <a:pt x="0" y="21027"/>
              </a:moveTo>
              <a:lnTo>
                <a:pt x="1038797" y="210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956" y="2533607"/>
        <a:ext cx="51939" cy="51939"/>
      </dsp:txXfrm>
    </dsp:sp>
    <dsp:sp modelId="{6C8A48C7-B8BC-CF43-86B0-F6CAC42E5B02}">
      <dsp:nvSpPr>
        <dsp:cNvPr id="0" name=""/>
        <dsp:cNvSpPr/>
      </dsp:nvSpPr>
      <dsp:spPr>
        <a:xfrm>
          <a:off x="2954686" y="2335517"/>
          <a:ext cx="2108799" cy="1054399"/>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Alternative: Correctly consider networks of correlated individuals</a:t>
          </a:r>
        </a:p>
      </dsp:txBody>
      <dsp:txXfrm>
        <a:off x="2985568" y="2366399"/>
        <a:ext cx="2047035" cy="992635"/>
      </dsp:txXfrm>
    </dsp:sp>
    <dsp:sp modelId="{4AA7D15C-18C8-6A4B-8F43-E066CDA46E4D}">
      <dsp:nvSpPr>
        <dsp:cNvPr id="0" name=""/>
        <dsp:cNvSpPr/>
      </dsp:nvSpPr>
      <dsp:spPr>
        <a:xfrm>
          <a:off x="5063486" y="2841689"/>
          <a:ext cx="843519" cy="42055"/>
        </a:xfrm>
        <a:custGeom>
          <a:avLst/>
          <a:gdLst/>
          <a:ahLst/>
          <a:cxnLst/>
          <a:rect l="0" t="0" r="0" b="0"/>
          <a:pathLst>
            <a:path>
              <a:moveTo>
                <a:pt x="0" y="21027"/>
              </a:moveTo>
              <a:lnTo>
                <a:pt x="843519" y="2102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4158" y="2841629"/>
        <a:ext cx="42175" cy="42175"/>
      </dsp:txXfrm>
    </dsp:sp>
    <dsp:sp modelId="{F93C6AB9-AFB0-2F43-A70B-6C9532791B64}">
      <dsp:nvSpPr>
        <dsp:cNvPr id="0" name=""/>
        <dsp:cNvSpPr/>
      </dsp:nvSpPr>
      <dsp:spPr>
        <a:xfrm>
          <a:off x="5907006" y="2335517"/>
          <a:ext cx="2108799" cy="1054399"/>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computed exactly</a:t>
          </a:r>
        </a:p>
      </dsp:txBody>
      <dsp:txXfrm>
        <a:off x="5937888" y="2366399"/>
        <a:ext cx="2047035" cy="9926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37445" y="2900"/>
          <a:ext cx="872824" cy="872824"/>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23457" y="188911"/>
          <a:ext cx="500800" cy="500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58427" y="114758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58427" y="1147587"/>
        <a:ext cx="1430859" cy="572343"/>
      </dsp:txXfrm>
    </dsp:sp>
    <dsp:sp modelId="{4A34BFEE-DFCB-4D03-BCBF-19894F4DB645}">
      <dsp:nvSpPr>
        <dsp:cNvPr id="0" name=""/>
        <dsp:cNvSpPr/>
      </dsp:nvSpPr>
      <dsp:spPr>
        <a:xfrm>
          <a:off x="437445" y="2077646"/>
          <a:ext cx="872824" cy="872824"/>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23457" y="2263658"/>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58427" y="3222333"/>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58427" y="3222333"/>
        <a:ext cx="1430859" cy="572343"/>
      </dsp:txXfrm>
    </dsp:sp>
    <dsp:sp modelId="{BCA060F7-DE99-4FDD-8982-F81770EB79D7}">
      <dsp:nvSpPr>
        <dsp:cNvPr id="0" name=""/>
        <dsp:cNvSpPr/>
      </dsp:nvSpPr>
      <dsp:spPr>
        <a:xfrm>
          <a:off x="437445" y="4152392"/>
          <a:ext cx="872824" cy="872824"/>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23457" y="4338404"/>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58427" y="5297079"/>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58427" y="5297079"/>
        <a:ext cx="1430859" cy="572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Develop recommendations for testing based on groups of differing risks</a:t>
          </a:r>
        </a:p>
      </dsp:txBody>
      <dsp:txXfrm>
        <a:off x="475740" y="40161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5/14/21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a:t>
            </a:fld>
            <a:endParaRPr lang="en-US"/>
          </a:p>
        </p:txBody>
      </p:sp>
    </p:spTree>
    <p:extLst>
      <p:ext uri="{BB962C8B-B14F-4D97-AF65-F5344CB8AC3E}">
        <p14:creationId xmlns:p14="http://schemas.microsoft.com/office/powerpoint/2010/main" val="317817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-pooled testing has been done already, but importance of correlation has not been taken into account</a:t>
            </a:r>
          </a:p>
          <a:p>
            <a:r>
              <a:rPr lang="en-US" sz="1200" kern="1200" dirty="0">
                <a:solidFill>
                  <a:schemeClr val="tx1"/>
                </a:solidFill>
                <a:effectLst/>
                <a:latin typeface="+mn-lt"/>
                <a:ea typeface="+mn-ea"/>
                <a:cs typeface="+mn-cs"/>
              </a:rPr>
              <a:t>-a setting where statistics can help! We can model to help people understand the properties of group testing. How does pooled testing effect the sensitivity? It is also a function of how much viral material is in a sample. </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4114165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Figure based on contact tracing done in Canadian health system in January 2020</a:t>
            </a:r>
          </a:p>
          <a:p>
            <a:r>
              <a:rPr lang="en-US" sz="1200" b="0" i="0" kern="1200" dirty="0">
                <a:solidFill>
                  <a:schemeClr val="tx1"/>
                </a:solidFill>
                <a:effectLst/>
                <a:latin typeface="+mn-lt"/>
                <a:ea typeface="+mn-ea"/>
                <a:cs typeface="+mn-cs"/>
              </a:rPr>
              <a:t>Social network diagram of households with COVID-19 cases in the Winnipeg Health Region; green dots represent primary cases, red dots represent secondary cases, and yellow dots represent asymptomatic household contacts; lines connect case(s) to named household contacts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Figure Source: </a:t>
            </a:r>
            <a:r>
              <a:rPr lang="en-US" sz="1200" b="1" i="0" kern="1200" dirty="0">
                <a:solidFill>
                  <a:schemeClr val="tx1"/>
                </a:solidFill>
                <a:effectLst/>
                <a:latin typeface="+mn-lt"/>
                <a:ea typeface="+mn-ea"/>
                <a:cs typeface="+mn-cs"/>
              </a:rPr>
              <a:t>Secondary attack rate of COVID-19 in household contacts in the Winnipeg Health Region, Canada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www.ncbi.nlm.nih.gov</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pmc</a:t>
            </a:r>
            <a:r>
              <a:rPr lang="en-US" sz="1200" b="1" i="0" kern="1200" dirty="0">
                <a:solidFill>
                  <a:schemeClr val="tx1"/>
                </a:solidFill>
                <a:effectLst/>
                <a:latin typeface="+mn-lt"/>
                <a:ea typeface="+mn-ea"/>
                <a:cs typeface="+mn-cs"/>
              </a:rPr>
              <a:t>/articles/PMC7671665/</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353990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deviations from standard hypotheses can shift the optimal pool size by modifying the inputs along two orthogonal dimensions: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kern="1200" dirty="0">
                <a:solidFill>
                  <a:schemeClr val="tx1"/>
                </a:solidFill>
                <a:effectLst/>
                <a:latin typeface="+mn-lt"/>
                <a:ea typeface="+mn-ea"/>
                <a:cs typeface="+mn-cs"/>
              </a:rPr>
              <a:t>effective pool size is typically smaller than actual pool size, due to violations of the independence assumptions and,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kern="1200" dirty="0">
                <a:solidFill>
                  <a:schemeClr val="tx1"/>
                </a:solidFill>
                <a:effectLst/>
                <a:latin typeface="+mn-lt"/>
                <a:ea typeface="+mn-ea"/>
                <a:cs typeface="+mn-cs"/>
              </a:rPr>
              <a:t>effective prevalence can differ from global prevalence due to violations of the “identically distributed” hypothesis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13</a:t>
            </a:fld>
            <a:endParaRPr lang="en-US"/>
          </a:p>
        </p:txBody>
      </p:sp>
    </p:spTree>
    <p:extLst>
      <p:ext uri="{BB962C8B-B14F-4D97-AF65-F5344CB8AC3E}">
        <p14:creationId xmlns:p14="http://schemas.microsoft.com/office/powerpoint/2010/main" val="287685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Probability that specimen I is infected is product of community transmission probability (prevalence, pi) and network transmission probability (tau)</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the figure shows: representation of the network effect on the infectivity status for any given node. Highlights the higher risk of sample I testing positive when another sample in the network is also positive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specimens are correlated in a network, co-infections are much more likely than under H0</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 number of samples in each pool, </a:t>
            </a:r>
          </a:p>
          <a:p>
            <a:r>
              <a:rPr lang="en-US" sz="1200" kern="1200" dirty="0">
                <a:solidFill>
                  <a:schemeClr val="tx1"/>
                </a:solidFill>
                <a:effectLst/>
                <a:latin typeface="+mn-lt"/>
                <a:ea typeface="+mn-ea"/>
                <a:cs typeface="+mn-cs"/>
              </a:rPr>
              <a:t>N = size of network to which the samples belong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now we assume n= N)</a:t>
            </a:r>
          </a:p>
          <a:p>
            <a:r>
              <a:rPr lang="en-US" sz="1200" kern="1200" dirty="0">
                <a:solidFill>
                  <a:schemeClr val="tx1"/>
                </a:solidFill>
                <a:effectLst/>
                <a:latin typeface="+mn-lt"/>
                <a:ea typeface="+mn-ea"/>
                <a:cs typeface="+mn-cs"/>
              </a:rPr>
              <a:t>Tau = network transmission probability between individuals in the pool </a:t>
            </a:r>
          </a:p>
          <a:p>
            <a:r>
              <a:rPr lang="en-US" sz="1200" kern="1200" dirty="0">
                <a:solidFill>
                  <a:schemeClr val="tx1"/>
                </a:solidFill>
                <a:effectLst/>
                <a:latin typeface="+mn-lt"/>
                <a:ea typeface="+mn-ea"/>
                <a:cs typeface="+mn-cs"/>
              </a:rPr>
              <a:t>Pi = population prevalence (community transmission probability)</a:t>
            </a:r>
          </a:p>
          <a:p>
            <a:r>
              <a:rPr lang="en-US" sz="1200" kern="1200" dirty="0">
                <a:solidFill>
                  <a:schemeClr val="tx1"/>
                </a:solidFill>
                <a:effectLst/>
                <a:latin typeface="+mn-lt"/>
                <a:ea typeface="+mn-ea"/>
                <a:cs typeface="+mn-cs"/>
              </a:rPr>
              <a:t>Yi the indicator variable that specimen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infected (Yi = 1 if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infected, 0 otherwise).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transmission can occur within the network or in the community, we decompose Yi  as follows: </a:t>
            </a:r>
          </a:p>
          <a:p>
            <a:pPr marL="228600" indent="-228600">
              <a:buAutoNum type="arabicParenBoth"/>
            </a:pPr>
            <a:r>
              <a:rPr lang="en-US" sz="1200" kern="1200" dirty="0">
                <a:solidFill>
                  <a:schemeClr val="tx1"/>
                </a:solidFill>
                <a:effectLst/>
                <a:latin typeface="+mn-lt"/>
                <a:ea typeface="+mn-ea"/>
                <a:cs typeface="+mn-cs"/>
              </a:rPr>
              <a:t>Let T(</a:t>
            </a:r>
            <a:r>
              <a:rPr lang="en-US" sz="1200" kern="1200" dirty="0" err="1">
                <a:solidFill>
                  <a:schemeClr val="tx1"/>
                </a:solidFill>
                <a:effectLst/>
                <a:latin typeface="+mn-lt"/>
                <a:ea typeface="+mn-ea"/>
                <a:cs typeface="+mn-cs"/>
              </a:rPr>
              <a:t>cmty</a:t>
            </a:r>
            <a:r>
              <a:rPr lang="en-US" sz="1200" kern="1200" dirty="0">
                <a:solidFill>
                  <a:schemeClr val="tx1"/>
                </a:solidFill>
                <a:effectLst/>
                <a:latin typeface="+mn-lt"/>
                <a:ea typeface="+mn-ea"/>
                <a:cs typeface="+mn-cs"/>
              </a:rPr>
              <a:t>) be the random variable indicating infection of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from outside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group (community transmission), and </a:t>
            </a:r>
          </a:p>
          <a:p>
            <a:pPr marL="228600" indent="-228600">
              <a:buAutoNum type="arabicParenBoth"/>
            </a:pPr>
            <a:r>
              <a:rPr lang="en-US" sz="1200" kern="1200" dirty="0">
                <a:solidFill>
                  <a:schemeClr val="tx1"/>
                </a:solidFill>
                <a:effectLst/>
                <a:latin typeface="+mn-lt"/>
                <a:ea typeface="+mn-ea"/>
                <a:cs typeface="+mn-cs"/>
              </a:rPr>
              <a:t>Let T(</a:t>
            </a:r>
            <a:r>
              <a:rPr lang="en-US" sz="1200" kern="1200" dirty="0" err="1">
                <a:solidFill>
                  <a:schemeClr val="tx1"/>
                </a:solidFill>
                <a:effectLst/>
                <a:latin typeface="+mn-lt"/>
                <a:ea typeface="+mn-ea"/>
                <a:cs typeface="+mn-cs"/>
              </a:rPr>
              <a:t>ntw</a:t>
            </a:r>
            <a:r>
              <a:rPr lang="en-US" sz="1200" kern="1200" dirty="0">
                <a:solidFill>
                  <a:schemeClr val="tx1"/>
                </a:solidFill>
                <a:effectLst/>
                <a:latin typeface="+mn-lt"/>
                <a:ea typeface="+mn-ea"/>
                <a:cs typeface="+mn-cs"/>
              </a:rPr>
              <a:t>) indicate infection from within the group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(network transmission). </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149740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Presence of correlations shifts and distorts the probability law of the number of positive samples per pool- implies that there might be less severe dilution effects under correlation than for null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scenario corresponds to a specimen collection process in student  dorms, offices, or certain households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setting: Intuitively, probability p is higher than community prevalence because Specimens have the added risk of being infected by other members of the network. Moreover, since specimens are correlated, co-infections are much more likely than under H0: the “effective” number of people in the pool is less than 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Rho = the correlation between </a:t>
            </a:r>
            <a:r>
              <a:rPr lang="en-US" sz="1200" kern="1200" dirty="0" err="1">
                <a:solidFill>
                  <a:schemeClr val="tx1"/>
                </a:solidFill>
                <a:effectLst/>
                <a:latin typeface="+mn-lt"/>
                <a:ea typeface="+mn-ea"/>
                <a:cs typeface="+mn-cs"/>
              </a:rPr>
              <a:t>Y_i</a:t>
            </a:r>
            <a:r>
              <a:rPr lang="en-US" sz="1200" kern="1200" dirty="0">
                <a:solidFill>
                  <a:schemeClr val="tx1"/>
                </a:solidFill>
                <a:effectLst/>
                <a:latin typeface="+mn-lt"/>
                <a:ea typeface="+mn-ea"/>
                <a:cs typeface="+mn-cs"/>
              </a:rPr>
              <a:t> and all the other samples in the group</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218187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 colors are confusing; KL plot </a:t>
            </a:r>
            <a:r>
              <a:rPr lang="en-US" sz="1200" kern="1200" dirty="0" err="1">
                <a:solidFill>
                  <a:schemeClr val="tx1"/>
                </a:solidFill>
                <a:effectLst/>
                <a:latin typeface="+mn-lt"/>
                <a:ea typeface="+mn-ea"/>
                <a:cs typeface="+mn-cs"/>
              </a:rPr>
              <a:t>doesnt</a:t>
            </a:r>
            <a:r>
              <a:rPr lang="en-US" sz="1200" kern="1200" dirty="0">
                <a:solidFill>
                  <a:schemeClr val="tx1"/>
                </a:solidFill>
                <a:effectLst/>
                <a:latin typeface="+mn-lt"/>
                <a:ea typeface="+mn-ea"/>
                <a:cs typeface="+mn-cs"/>
              </a:rPr>
              <a:t> show direction; maybe shift </a:t>
            </a:r>
            <a:r>
              <a:rPr lang="en-US" sz="1200" kern="1200" dirty="0" err="1">
                <a:solidFill>
                  <a:schemeClr val="tx1"/>
                </a:solidFill>
                <a:effectLst/>
                <a:latin typeface="+mn-lt"/>
                <a:ea typeface="+mn-ea"/>
                <a:cs typeface="+mn-cs"/>
              </a:rPr>
              <a:t>inmedian</a:t>
            </a:r>
            <a:r>
              <a:rPr lang="en-US" sz="1200" kern="1200" dirty="0">
                <a:solidFill>
                  <a:schemeClr val="tx1"/>
                </a:solidFill>
                <a:effectLst/>
                <a:latin typeface="+mn-lt"/>
                <a:ea typeface="+mn-ea"/>
                <a:cs typeface="+mn-cs"/>
              </a:rPr>
              <a:t> or mode would be better to plot; not intuitive to </a:t>
            </a:r>
            <a:r>
              <a:rPr lang="en-US" sz="1200" kern="1200" dirty="0" err="1">
                <a:solidFill>
                  <a:schemeClr val="tx1"/>
                </a:solidFill>
                <a:effectLst/>
                <a:latin typeface="+mn-lt"/>
                <a:ea typeface="+mn-ea"/>
                <a:cs typeface="+mn-cs"/>
              </a:rPr>
              <a:t>interpre</a:t>
            </a:r>
            <a:r>
              <a:rPr lang="en-US" sz="1200" kern="1200" dirty="0">
                <a:solidFill>
                  <a:schemeClr val="tx1"/>
                </a:solidFill>
                <a:effectLst/>
                <a:latin typeface="+mn-lt"/>
                <a:ea typeface="+mn-ea"/>
                <a:cs typeface="+mn-cs"/>
              </a:rPr>
              <a:t>; take one slice and plot the distributions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 shows the KL divergence between null and alternative distribution (correlation). Difference between the two distributions increases as the pool size increases and as the </a:t>
            </a:r>
            <a:r>
              <a:rPr lang="en-US" sz="1200" kern="1200" dirty="0" err="1">
                <a:solidFill>
                  <a:schemeClr val="tx1"/>
                </a:solidFill>
                <a:effectLst/>
                <a:latin typeface="+mn-lt"/>
                <a:ea typeface="+mn-ea"/>
                <a:cs typeface="+mn-cs"/>
              </a:rPr>
              <a:t>netwok</a:t>
            </a:r>
            <a:r>
              <a:rPr lang="en-US" sz="1200" kern="1200" dirty="0">
                <a:solidFill>
                  <a:schemeClr val="tx1"/>
                </a:solidFill>
                <a:effectLst/>
                <a:latin typeface="+mn-lt"/>
                <a:ea typeface="+mn-ea"/>
                <a:cs typeface="+mn-cs"/>
              </a:rPr>
              <a:t> transmission rate increases as well</a:t>
            </a:r>
            <a:endParaRPr lang="en-US" dirty="0"/>
          </a:p>
          <a:p>
            <a:endParaRPr lang="en-US" dirty="0"/>
          </a:p>
          <a:p>
            <a:endParaRPr lang="en-US" dirty="0"/>
          </a:p>
          <a:p>
            <a:endParaRPr lang="en-US" dirty="0"/>
          </a:p>
          <a:p>
            <a:endParaRPr lang="en-US" dirty="0"/>
          </a:p>
          <a:p>
            <a:endParaRPr lang="en-US" dirty="0"/>
          </a:p>
          <a:p>
            <a:r>
              <a:rPr lang="en-US" dirty="0"/>
              <a:t>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3134132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specimens are correlated, co-infections are much more likely than under H0: the “effective” number of people in the pool is less than n.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17</a:t>
            </a:fld>
            <a:endParaRPr lang="en-US"/>
          </a:p>
        </p:txBody>
      </p:sp>
    </p:spTree>
    <p:extLst>
      <p:ext uri="{BB962C8B-B14F-4D97-AF65-F5344CB8AC3E}">
        <p14:creationId xmlns:p14="http://schemas.microsoft.com/office/powerpoint/2010/main" val="8496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shows: Minimum value of tau required to shift the expected number of infected samples in a pool by k as a function of the pool size and the overall community prevalence pi (grey indicates NA values)</a:t>
            </a:r>
          </a:p>
        </p:txBody>
      </p:sp>
      <p:sp>
        <p:nvSpPr>
          <p:cNvPr id="4" name="Slide Number Placeholder 3"/>
          <p:cNvSpPr>
            <a:spLocks noGrp="1"/>
          </p:cNvSpPr>
          <p:nvPr>
            <p:ph type="sldNum" sz="quarter" idx="5"/>
          </p:nvPr>
        </p:nvSpPr>
        <p:spPr/>
        <p:txBody>
          <a:bodyPr/>
          <a:lstStyle/>
          <a:p>
            <a:fld id="{979C91EE-241E-744B-9BE8-C0788DCF3837}" type="slidenum">
              <a:rPr lang="en-US" smtClean="0"/>
              <a:t>18</a:t>
            </a:fld>
            <a:endParaRPr lang="en-US"/>
          </a:p>
        </p:txBody>
      </p:sp>
    </p:spTree>
    <p:extLst>
      <p:ext uri="{BB962C8B-B14F-4D97-AF65-F5344CB8AC3E}">
        <p14:creationId xmlns:p14="http://schemas.microsoft.com/office/powerpoint/2010/main" val="18883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75860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Ct value Is the number of cycles needed to amplify viral RNA to reach a fixed background level T of fluorescence, at which point the diagnostic result of the PCR test changes from negative (not detectable) to positive (detectable). Since at every cycle the amount of viral RNA is roughly doubled, it is thus an indirect measure of the viral load of the sample</a:t>
            </a:r>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2609499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to other existing studies, we frame this problem as a distortion of the law of probability of the number of positive samples per pool — thereby allowing us to compute a correction to existing abaci, the impact on the volatility of metrics of interest, and preserving the ease of its deployment, rather than framing it within a standard optimization strategy.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PPA is analogous to sensitivity when a non-reference standard test is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Positive agreement is the proportion of comparative/reference method positive results in which the test method result is positive.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156212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shows density of Ct values for pool size=100 as the number of positives increases. Colors are different number of positives</a:t>
            </a:r>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252937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existing studies, we aim to provide confidence bounds, and account for the variability in correlations and exposure risks in the population. </a:t>
            </a:r>
            <a:endParaRPr lang="en-US" dirty="0"/>
          </a:p>
          <a:p>
            <a:endParaRPr lang="en-US" dirty="0"/>
          </a:p>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383249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1632489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far considered the bias in individual parameters that non-IID assumptions induces. Now we want to consider the effect on the entire distribution. We do this via simulation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illustrate the mathematical results that we have just shown, we adapt the stochastic model originally developed by the Pinsky lab for estimating PPA and efficiency for a two-stage pooled testing algorithm to a setting where individuals’ infection statuses (positive vs. negative) are correlated. We consider two settings: one is which we assume to test the entire network at once (in which case n = N) and one for which we only test a part of the network (n &lt; N). For now I will just talk about the setting where we test the entire network at once </a:t>
            </a:r>
            <a:endParaRPr lang="en-US" dirty="0"/>
          </a:p>
          <a:p>
            <a:endParaRPr lang="en-US" dirty="0"/>
          </a:p>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lower Ct means easier detection </a:t>
            </a:r>
          </a:p>
          <a:p>
            <a:endParaRPr lang="en-US" dirty="0"/>
          </a:p>
          <a:p>
            <a:r>
              <a:rPr lang="en-US" dirty="0"/>
              <a:t>increasing proportion of positive tests is like increasing prevalence in the general population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account for potential variability in the distribution of Ct values across subjects by fitting a Weibull distribution to empirically collected Ct distribution data, and subsequently sampling to create mock distributions where Ct values are shifted above the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of the assay by any percentage of interest. We repeat our simulations accounting for varying proportions of the Ct values above the 95% assay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(x: 5.0%, 10.0%, 15.0%, 20.0%, 25.0%, 30.0%) as well. Results are presented for 15.0% of Ct values above the 95% assay </a:t>
            </a:r>
            <a:r>
              <a:rPr lang="en-US" sz="1200" kern="1200" dirty="0" err="1">
                <a:solidFill>
                  <a:schemeClr val="tx1"/>
                </a:solidFill>
                <a:effectLst/>
                <a:latin typeface="+mn-lt"/>
                <a:ea typeface="+mn-ea"/>
                <a:cs typeface="+mn-cs"/>
              </a:rPr>
              <a:t>LoD</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1353417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 = proportion of true-positives that are detected by the test, i.e. the probability of a positive test result given that there is at </a:t>
            </a:r>
            <a:r>
              <a:rPr lang="en-US" dirty="0" err="1"/>
              <a:t>elast</a:t>
            </a:r>
            <a:r>
              <a:rPr lang="en-US" dirty="0"/>
              <a:t> one positive in the pool</a:t>
            </a:r>
          </a:p>
          <a:p>
            <a:r>
              <a:rPr lang="en-US" dirty="0"/>
              <a:t>Relative sensitivity = sensitivity of the pooled procedure compared to individual testing (&gt;1 indicates pooled testing has higher sensitivity)</a:t>
            </a:r>
          </a:p>
          <a:p>
            <a:r>
              <a:rPr lang="en-US" dirty="0"/>
              <a:t>Expected Number of Tests per Sample: measure of efficiency of pooled testing procedure; calculated for a Dorfman two-stage procedure</a:t>
            </a:r>
          </a:p>
          <a:p>
            <a:endParaRPr lang="en-US" dirty="0"/>
          </a:p>
          <a:p>
            <a:r>
              <a:rPr lang="en-US" dirty="0" err="1"/>
              <a:t>P_k</a:t>
            </a:r>
            <a:r>
              <a:rPr lang="en-US" dirty="0"/>
              <a:t> is the probability that the sum of the Y-</a:t>
            </a:r>
            <a:r>
              <a:rPr lang="en-US" dirty="0" err="1"/>
              <a:t>i</a:t>
            </a:r>
            <a:r>
              <a:rPr lang="en-US" dirty="0"/>
              <a:t>=k. </a:t>
            </a:r>
          </a:p>
          <a:p>
            <a:endParaRPr lang="en-US" dirty="0"/>
          </a:p>
          <a:p>
            <a:r>
              <a:rPr lang="en-US" dirty="0"/>
              <a:t>We assume specificity (probability of false positive) is zero</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200738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making a </a:t>
            </a:r>
            <a:r>
              <a:rPr lang="en-US" dirty="0" err="1"/>
              <a:t>ot</a:t>
            </a:r>
            <a:r>
              <a:rPr lang="en-US" dirty="0"/>
              <a:t> of assumptions</a:t>
            </a:r>
          </a:p>
          <a:p>
            <a:r>
              <a:rPr lang="en-US" dirty="0"/>
              <a:t>Sampling from a normal (for pi) and uniform (for tau)</a:t>
            </a:r>
          </a:p>
        </p:txBody>
      </p:sp>
      <p:sp>
        <p:nvSpPr>
          <p:cNvPr id="4" name="Slide Number Placeholder 3"/>
          <p:cNvSpPr>
            <a:spLocks noGrp="1"/>
          </p:cNvSpPr>
          <p:nvPr>
            <p:ph type="sldNum" sz="quarter" idx="5"/>
          </p:nvPr>
        </p:nvSpPr>
        <p:spPr/>
        <p:txBody>
          <a:bodyPr/>
          <a:lstStyle/>
          <a:p>
            <a:fld id="{979C91EE-241E-744B-9BE8-C0788DCF3837}" type="slidenum">
              <a:rPr lang="en-US" smtClean="0"/>
              <a:t>27</a:t>
            </a:fld>
            <a:endParaRPr lang="en-US"/>
          </a:p>
        </p:txBody>
      </p:sp>
    </p:spTree>
    <p:extLst>
      <p:ext uri="{BB962C8B-B14F-4D97-AF65-F5344CB8AC3E}">
        <p14:creationId xmlns:p14="http://schemas.microsoft.com/office/powerpoint/2010/main" val="2500077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107476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Tau sampled from a uniform, pi sampled from transformed normal</a:t>
            </a:r>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2139304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for the fixed model, where the axes are the difference from the respective metric for tau=0</a:t>
            </a:r>
          </a:p>
        </p:txBody>
      </p:sp>
      <p:sp>
        <p:nvSpPr>
          <p:cNvPr id="4" name="Slide Number Placeholder 3"/>
          <p:cNvSpPr>
            <a:spLocks noGrp="1"/>
          </p:cNvSpPr>
          <p:nvPr>
            <p:ph type="sldNum" sz="quarter" idx="5"/>
          </p:nvPr>
        </p:nvSpPr>
        <p:spPr/>
        <p:txBody>
          <a:bodyPr/>
          <a:lstStyle/>
          <a:p>
            <a:fld id="{979C91EE-241E-744B-9BE8-C0788DCF3837}" type="slidenum">
              <a:rPr lang="en-US" smtClean="0"/>
              <a:t>30</a:t>
            </a:fld>
            <a:endParaRPr lang="en-US"/>
          </a:p>
        </p:txBody>
      </p:sp>
    </p:spTree>
    <p:extLst>
      <p:ext uri="{BB962C8B-B14F-4D97-AF65-F5344CB8AC3E}">
        <p14:creationId xmlns:p14="http://schemas.microsoft.com/office/powerpoint/2010/main" val="980911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under the curve for the previous plot. Greatest for larger tau, larger prevalence </a:t>
            </a:r>
          </a:p>
        </p:txBody>
      </p:sp>
      <p:sp>
        <p:nvSpPr>
          <p:cNvPr id="4" name="Slide Number Placeholder 3"/>
          <p:cNvSpPr>
            <a:spLocks noGrp="1"/>
          </p:cNvSpPr>
          <p:nvPr>
            <p:ph type="sldNum" sz="quarter" idx="5"/>
          </p:nvPr>
        </p:nvSpPr>
        <p:spPr/>
        <p:txBody>
          <a:bodyPr/>
          <a:lstStyle/>
          <a:p>
            <a:fld id="{979C91EE-241E-744B-9BE8-C0788DCF3837}" type="slidenum">
              <a:rPr lang="en-US" smtClean="0"/>
              <a:t>31</a:t>
            </a:fld>
            <a:endParaRPr lang="en-US"/>
          </a:p>
        </p:txBody>
      </p:sp>
    </p:spTree>
    <p:extLst>
      <p:ext uri="{BB962C8B-B14F-4D97-AF65-F5344CB8AC3E}">
        <p14:creationId xmlns:p14="http://schemas.microsoft.com/office/powerpoint/2010/main" val="34090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www.medrxiv.org</a:t>
            </a:r>
            <a:r>
              <a:rPr lang="en-US" dirty="0"/>
              <a:t>/content/10.1101/2020.03.27.20043968v1.full.pdf</a:t>
            </a:r>
          </a:p>
          <a:p>
            <a:endParaRPr lang="en-US" dirty="0"/>
          </a:p>
          <a:p>
            <a:r>
              <a:rPr lang="en-US" dirty="0"/>
              <a:t>https://</a:t>
            </a:r>
            <a:r>
              <a:rPr lang="en-US" dirty="0" err="1"/>
              <a:t>wwwnc.cdc.gov</a:t>
            </a:r>
            <a:r>
              <a:rPr lang="en-US" dirty="0"/>
              <a:t>/</a:t>
            </a:r>
            <a:r>
              <a:rPr lang="en-US" dirty="0" err="1"/>
              <a:t>eid</a:t>
            </a:r>
            <a:r>
              <a:rPr lang="en-US" dirty="0"/>
              <a:t>/article/27/4/20-4200_article</a:t>
            </a:r>
          </a:p>
          <a:p>
            <a:endParaRPr lang="en-US" dirty="0"/>
          </a:p>
          <a:p>
            <a:r>
              <a:rPr lang="en-US" dirty="0"/>
              <a:t>Graphic: https://</a:t>
            </a:r>
            <a:r>
              <a:rPr lang="en-US" dirty="0" err="1"/>
              <a:t>perkinelmer-appliedgenomics.com</a:t>
            </a:r>
            <a:r>
              <a:rPr lang="en-US" dirty="0"/>
              <a:t>/2020/11/06/covid-19-sample-pooling/</a:t>
            </a:r>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450928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32</a:t>
            </a:fld>
            <a:endParaRPr lang="en-US"/>
          </a:p>
        </p:txBody>
      </p:sp>
    </p:spTree>
    <p:extLst>
      <p:ext uri="{BB962C8B-B14F-4D97-AF65-F5344CB8AC3E}">
        <p14:creationId xmlns:p14="http://schemas.microsoft.com/office/powerpoint/2010/main" val="2473041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33</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Transmission estimates vary vastly across studies and subjects. Similarly, among people in the same community, exposure risks vary depending on one’s occupation (healthcare workers, school teachers, retailers, or remote workers) — thus begging the question: in light of this heterogeneity, how to select the transmission rate? What is the impact of the added effect of this heterogeneity? In other words, the focus of this section is on providing confidence bounds to the curves provided in the previous section. </a:t>
            </a:r>
            <a:endParaRPr lang="en-US" dirty="0"/>
          </a:p>
          <a:p>
            <a:endParaRPr lang="en-US" dirty="0"/>
          </a:p>
          <a:p>
            <a:r>
              <a:rPr lang="en-US" dirty="0"/>
              <a:t>Shows magnitude of correlation and significant variability </a:t>
            </a:r>
          </a:p>
        </p:txBody>
      </p:sp>
      <p:sp>
        <p:nvSpPr>
          <p:cNvPr id="4" name="Slide Number Placeholder 3"/>
          <p:cNvSpPr>
            <a:spLocks noGrp="1"/>
          </p:cNvSpPr>
          <p:nvPr>
            <p:ph type="sldNum" sz="quarter" idx="5"/>
          </p:nvPr>
        </p:nvSpPr>
        <p:spPr/>
        <p:txBody>
          <a:bodyPr/>
          <a:lstStyle/>
          <a:p>
            <a:fld id="{979C91EE-241E-744B-9BE8-C0788DCF3837}" type="slidenum">
              <a:rPr lang="en-US" smtClean="0"/>
              <a:t>34</a:t>
            </a:fld>
            <a:endParaRPr lang="en-US"/>
          </a:p>
        </p:txBody>
      </p:sp>
    </p:spTree>
    <p:extLst>
      <p:ext uri="{BB962C8B-B14F-4D97-AF65-F5344CB8AC3E}">
        <p14:creationId xmlns:p14="http://schemas.microsoft.com/office/powerpoint/2010/main" val="3468201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36</a:t>
            </a:fld>
            <a:endParaRPr lang="en-US"/>
          </a:p>
        </p:txBody>
      </p:sp>
    </p:spTree>
    <p:extLst>
      <p:ext uri="{BB962C8B-B14F-4D97-AF65-F5344CB8AC3E}">
        <p14:creationId xmlns:p14="http://schemas.microsoft.com/office/powerpoint/2010/main" val="660552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37</a:t>
            </a:fld>
            <a:endParaRPr lang="en-US"/>
          </a:p>
        </p:txBody>
      </p:sp>
    </p:spTree>
    <p:extLst>
      <p:ext uri="{BB962C8B-B14F-4D97-AF65-F5344CB8AC3E}">
        <p14:creationId xmlns:p14="http://schemas.microsoft.com/office/powerpoint/2010/main" val="2862885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a more informed distribution for our pi values</a:t>
            </a:r>
          </a:p>
          <a:p>
            <a:endParaRPr lang="en-US" dirty="0"/>
          </a:p>
          <a:p>
            <a:endParaRPr lang="en-US" dirty="0"/>
          </a:p>
          <a:p>
            <a:r>
              <a:rPr lang="en-US" dirty="0"/>
              <a:t>plotting two time series against each other; could model using a time series  (better off separating these and not plotting one against the other)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40</a:t>
            </a:fld>
            <a:endParaRPr lang="en-US"/>
          </a:p>
        </p:txBody>
      </p:sp>
    </p:spTree>
    <p:extLst>
      <p:ext uri="{BB962C8B-B14F-4D97-AF65-F5344CB8AC3E}">
        <p14:creationId xmlns:p14="http://schemas.microsoft.com/office/powerpoint/2010/main" val="2527191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interested in how we can make this useful / interesting to people working on COVID / infectious disease</a:t>
            </a:r>
          </a:p>
          <a:p>
            <a:endParaRPr lang="en-US" dirty="0"/>
          </a:p>
          <a:p>
            <a:endParaRPr lang="en-US" dirty="0"/>
          </a:p>
          <a:p>
            <a:r>
              <a:rPr lang="en-US" dirty="0">
                <a:sym typeface="Wingdings" pitchFamily="2" charset="2"/>
              </a:rPr>
              <a:t>If we see gains on average, are there scenarios where it might be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Also a reflection of how certainty we are of our estimates (we use informative parameters, but they are still guesses)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Narrow spread = consistent gains;  Wide spread = not very confident in average value</a:t>
            </a:r>
          </a:p>
          <a:p>
            <a:pPr lvl="2"/>
            <a:r>
              <a:rPr lang="en-US" dirty="0">
                <a:sym typeface="Wingdings" pitchFamily="2" charset="2"/>
              </a:rPr>
              <a:t>E.g. a gain of 40% on average, is the uncertainty (30-50%) or (-10-50%)?</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41</a:t>
            </a:fld>
            <a:endParaRPr lang="en-US"/>
          </a:p>
        </p:txBody>
      </p:sp>
    </p:spTree>
    <p:extLst>
      <p:ext uri="{BB962C8B-B14F-4D97-AF65-F5344CB8AC3E}">
        <p14:creationId xmlns:p14="http://schemas.microsoft.com/office/powerpoint/2010/main" val="3670476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42</a:t>
            </a:fld>
            <a:endParaRPr lang="en-US"/>
          </a:p>
        </p:txBody>
      </p:sp>
    </p:spTree>
    <p:extLst>
      <p:ext uri="{BB962C8B-B14F-4D97-AF65-F5344CB8AC3E}">
        <p14:creationId xmlns:p14="http://schemas.microsoft.com/office/powerpoint/2010/main" val="4034932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Tau is a generic notion of transmission between individuals – want to map it back to correlation between two samples in the pool. Here, correlation between two samples in a pool is a function of pi, tau and N. When we have small values of pi and N, the correlation simplifies to just a function of tau and N </a:t>
            </a:r>
          </a:p>
          <a:p>
            <a:endParaRPr lang="en-US" dirty="0"/>
          </a:p>
          <a:p>
            <a:r>
              <a:rPr lang="en-US" dirty="0"/>
              <a:t>In the null model, the probability p of each individual sample being positive equals the community prevalence. Here we examine the effective prevalence </a:t>
            </a:r>
          </a:p>
          <a:p>
            <a:endParaRPr lang="en-US" dirty="0"/>
          </a:p>
          <a:p>
            <a:r>
              <a:rPr lang="en-US" dirty="0"/>
              <a:t>(a) Across all pool sizes, as the transmission probability between individuals in the pool (tau) increases, correlation increases</a:t>
            </a:r>
          </a:p>
          <a:p>
            <a:r>
              <a:rPr lang="en-US" dirty="0"/>
              <a:t>(b) Shows same thing as (a) </a:t>
            </a:r>
          </a:p>
          <a:p>
            <a:r>
              <a:rPr lang="en-US" dirty="0"/>
              <a:t>A and b show that for small pi (and reasonable network sizes), the correlation is roughly similar to the transmission rate and it is independent of the prevalence </a:t>
            </a:r>
          </a:p>
          <a:p>
            <a:r>
              <a:rPr lang="en-US" dirty="0"/>
              <a:t>(c) As tau increases, the effective prevalence increases across all group sizes</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43</a:t>
            </a:fld>
            <a:endParaRPr lang="en-US"/>
          </a:p>
        </p:txBody>
      </p:sp>
    </p:spTree>
    <p:extLst>
      <p:ext uri="{BB962C8B-B14F-4D97-AF65-F5344CB8AC3E}">
        <p14:creationId xmlns:p14="http://schemas.microsoft.com/office/powerpoint/2010/main" val="1199010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as if testing a population of correlated individuals, where we either ignore correlation and erroneously treat the individuals as independent (H0), or correctly consider networks of correlated individuals (Ha). Probabilities are calculated as specified on the previous slides: </a:t>
            </a:r>
          </a:p>
          <a:p>
            <a:endParaRPr lang="en-US" dirty="0"/>
          </a:p>
          <a:p>
            <a:r>
              <a:rPr lang="en-US" dirty="0"/>
              <a:t>null model, we make </a:t>
            </a:r>
            <a:r>
              <a:rPr lang="en-US" dirty="0" err="1"/>
              <a:t>i.i.d</a:t>
            </a:r>
            <a:r>
              <a:rPr lang="en-US" dirty="0"/>
              <a:t> assumptions and the expected number of positives per pool has a 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r>
              <a:rPr lang="en-US" dirty="0"/>
              <a:t>alternative model Ha, the probability of K positives is computed exactly under two scenarios using Equation 7 and Equation 8 (the equations I showed previously), which correspond to Poisson Binomial distributions. </a:t>
            </a:r>
          </a:p>
        </p:txBody>
      </p:sp>
      <p:sp>
        <p:nvSpPr>
          <p:cNvPr id="4" name="Slide Number Placeholder 3"/>
          <p:cNvSpPr>
            <a:spLocks noGrp="1"/>
          </p:cNvSpPr>
          <p:nvPr>
            <p:ph type="sldNum" sz="quarter" idx="5"/>
          </p:nvPr>
        </p:nvSpPr>
        <p:spPr/>
        <p:txBody>
          <a:bodyPr/>
          <a:lstStyle/>
          <a:p>
            <a:fld id="{979C91EE-241E-744B-9BE8-C0788DCF3837}" type="slidenum">
              <a:rPr lang="en-US" smtClean="0"/>
              <a:t>44</a:t>
            </a:fld>
            <a:endParaRPr lang="en-US"/>
          </a:p>
        </p:txBody>
      </p:sp>
    </p:spTree>
    <p:extLst>
      <p:ext uri="{BB962C8B-B14F-4D97-AF65-F5344CB8AC3E}">
        <p14:creationId xmlns:p14="http://schemas.microsoft.com/office/powerpoint/2010/main" val="147432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 ways of defining effective parameters, based on the minimization of other distances between distributions (</a:t>
            </a:r>
            <a:r>
              <a:rPr lang="en-US" sz="1200" kern="1200" dirty="0" err="1">
                <a:solidFill>
                  <a:schemeClr val="tx1"/>
                </a:solidFill>
                <a:effectLst/>
                <a:latin typeface="+mn-lt"/>
                <a:ea typeface="+mn-ea"/>
                <a:cs typeface="+mn-cs"/>
              </a:rPr>
              <a:t>Kullback-Leibler</a:t>
            </a:r>
            <a:r>
              <a:rPr lang="en-US" sz="1200" kern="1200" dirty="0">
                <a:solidFill>
                  <a:schemeClr val="tx1"/>
                </a:solidFill>
                <a:effectLst/>
                <a:latin typeface="+mn-lt"/>
                <a:ea typeface="+mn-ea"/>
                <a:cs typeface="+mn-cs"/>
              </a:rPr>
              <a:t> and Total Variation distances). Compared to these methods, the method-of-moment correction that we present here has the benefit of providing an easily implementable rule-of-thumb correction. All methods are nonetheless available in our R-shiny interface.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45</a:t>
            </a:fld>
            <a:endParaRPr lang="en-US"/>
          </a:p>
        </p:txBody>
      </p:sp>
    </p:spTree>
    <p:extLst>
      <p:ext uri="{BB962C8B-B14F-4D97-AF65-F5344CB8AC3E}">
        <p14:creationId xmlns:p14="http://schemas.microsoft.com/office/powerpoint/2010/main" val="4278724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Disease prevalence determines the probability that a pool contains at least one positive individual, and therefore, that all individuals in the pool require re-testing [29] — reducing efficacy of the method in high prevalence settings.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46</a:t>
            </a:fld>
            <a:endParaRPr lang="en-US"/>
          </a:p>
        </p:txBody>
      </p:sp>
    </p:spTree>
    <p:extLst>
      <p:ext uri="{BB962C8B-B14F-4D97-AF65-F5344CB8AC3E}">
        <p14:creationId xmlns:p14="http://schemas.microsoft.com/office/powerpoint/2010/main" val="3692940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47</a:t>
            </a:fld>
            <a:endParaRPr lang="en-US"/>
          </a:p>
        </p:txBody>
      </p:sp>
    </p:spTree>
    <p:extLst>
      <p:ext uri="{BB962C8B-B14F-4D97-AF65-F5344CB8AC3E}">
        <p14:creationId xmlns:p14="http://schemas.microsoft.com/office/powerpoint/2010/main" val="130919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48</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49</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51</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52</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5</a:t>
            </a:fld>
            <a:endParaRPr lang="en-US"/>
          </a:p>
        </p:txBody>
      </p:sp>
    </p:spTree>
    <p:extLst>
      <p:ext uri="{BB962C8B-B14F-4D97-AF65-F5344CB8AC3E}">
        <p14:creationId xmlns:p14="http://schemas.microsoft.com/office/powerpoint/2010/main" val="239478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https://</a:t>
            </a:r>
            <a:r>
              <a:rPr lang="en-US" dirty="0" err="1"/>
              <a:t>wwwnc.cdc.gov</a:t>
            </a:r>
            <a:r>
              <a:rPr lang="en-US" dirty="0"/>
              <a:t>/</a:t>
            </a:r>
            <a:r>
              <a:rPr lang="en-US" dirty="0" err="1"/>
              <a:t>eid</a:t>
            </a:r>
            <a:r>
              <a:rPr lang="en-US" dirty="0"/>
              <a:t>/article/27/4/20-4200_article</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35672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Summary: as pool size increases, more samples are classified as negative (false negatives) in comparison to samples tested individually (</a:t>
            </a:r>
            <a:r>
              <a:rPr lang="en-US" sz="1200" b="0" i="0" kern="1200" dirty="0" err="1">
                <a:solidFill>
                  <a:schemeClr val="tx1"/>
                </a:solidFill>
                <a:effectLst/>
                <a:latin typeface="+mn-lt"/>
                <a:ea typeface="+mn-ea"/>
                <a:cs typeface="+mn-cs"/>
              </a:rPr>
              <a:t>unpooled</a:t>
            </a:r>
            <a:r>
              <a:rPr lang="en-US" sz="1200" b="0" i="0" kern="1200" dirty="0">
                <a:solidFill>
                  <a:schemeClr val="tx1"/>
                </a:solidFill>
                <a:effectLst/>
                <a:latin typeface="+mn-lt"/>
                <a:ea typeface="+mn-ea"/>
                <a:cs typeface="+mn-cs"/>
              </a:rPr>
              <a:t>). Line represents Ct=38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Pooling samples can also potentially dilute the viral genetic material of a positive sample beyond the assay’s Limit of Detection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thus increasing the likelihood of false negative results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test that registers a positive result after 12 rounds, for a CT value of 12, starts out with more than 10 million times as much viral genetic material as a sample with a CT value of 35)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Pooling samples INCREASES the Ct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TRADEOFF: larger pools save more resources, but they also dilute samples more and make it harder to detect presence of virus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Sensitivity = proportion of people who have disease that are correctly identified as positive</a:t>
            </a:r>
          </a:p>
          <a:p>
            <a:pPr marL="171450" indent="-171450">
              <a:buFont typeface="Arial" panose="020B0604020202020204" pitchFamily="34" charset="0"/>
              <a:buChar char="•"/>
            </a:pPr>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pPr marL="171450" indent="-171450">
              <a:buFont typeface="Arial" panose="020B0604020202020204" pitchFamily="34" charset="0"/>
              <a:buChar char="•"/>
            </a:pPr>
            <a:r>
              <a:rPr lang="en-US" dirty="0"/>
              <a:t>Larger pools </a:t>
            </a:r>
            <a:r>
              <a:rPr lang="en-US" dirty="0">
                <a:sym typeface="Wingdings" pitchFamily="2" charset="2"/>
              </a:rPr>
              <a:t> higher probability of false-negatives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Figure and data from: https://</a:t>
            </a:r>
            <a:r>
              <a:rPr lang="en-US" dirty="0" err="1"/>
              <a:t>wwwnc.cdc.gov</a:t>
            </a:r>
            <a:r>
              <a:rPr lang="en-US" dirty="0"/>
              <a:t>/</a:t>
            </a:r>
            <a:r>
              <a:rPr lang="en-US" dirty="0" err="1"/>
              <a:t>eid</a:t>
            </a:r>
            <a:r>
              <a:rPr lang="en-US" dirty="0"/>
              <a:t>/article/27/4/20-4200_article</a:t>
            </a:r>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2695518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Summary: “The benefits of pooled testing will always be accompanied by decreased detection sensitivity. However, the lower overall number of tests required and the lower associated costs expands testing capacity, permitting more frequent testing, and testing persons more often mitigates the loss of sensitivity”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and data from: https://</a:t>
            </a:r>
            <a:r>
              <a:rPr lang="en-US" dirty="0" err="1"/>
              <a:t>wwwnc.cdc.gov</a:t>
            </a:r>
            <a:r>
              <a:rPr lang="en-US" dirty="0"/>
              <a:t>/</a:t>
            </a:r>
            <a:r>
              <a:rPr lang="en-US" dirty="0" err="1"/>
              <a:t>eid</a:t>
            </a:r>
            <a:r>
              <a:rPr lang="en-US" dirty="0"/>
              <a:t>/article/27/4/20-4200_article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273178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5/14/21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5/14/21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5/14/21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5/14/21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5/14/21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5/14/21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5/14/21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5/14/21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5/14/21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5/14/21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5/14/21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jpg"/><Relationship Id="rId4" Type="http://schemas.openxmlformats.org/officeDocument/2006/relationships/image" Target="../media/image51.jpg"/></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59.svg"/></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1047750"/>
            <a:ext cx="8991600" cy="1828800"/>
          </a:xfrm>
          <a:noFill/>
          <a:ln>
            <a:solidFill>
              <a:schemeClr val="tx1"/>
            </a:solidFill>
          </a:ln>
        </p:spPr>
        <p:txBody>
          <a:bodyPr>
            <a:normAutofit/>
          </a:bodyPr>
          <a:lstStyle/>
          <a:p>
            <a:r>
              <a:rPr lang="en-US" sz="3200" dirty="0">
                <a:solidFill>
                  <a:schemeClr val="tx1"/>
                </a:solidFill>
              </a:rPr>
              <a:t>Statistical Models for practical pooled testing</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217547" y="5562600"/>
            <a:ext cx="7756906" cy="1329208"/>
          </a:xfrm>
        </p:spPr>
        <p:txBody>
          <a:bodyPr>
            <a:normAutofit/>
          </a:bodyPr>
          <a:lstStyle/>
          <a:p>
            <a:r>
              <a:rPr lang="en-US" dirty="0"/>
              <a:t>Holmes Group Meeting, 14 May</a:t>
            </a:r>
          </a:p>
        </p:txBody>
      </p:sp>
      <p:pic>
        <p:nvPicPr>
          <p:cNvPr id="7" name="Graphic 6" descr="Pandemic exponential curve bar graph with solid fill">
            <a:extLst>
              <a:ext uri="{FF2B5EF4-FFF2-40B4-BE49-F238E27FC236}">
                <a16:creationId xmlns:a16="http://schemas.microsoft.com/office/drawing/2014/main" id="{B6EB833C-8EAF-0E43-BC92-67263BA7E1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4850" y="2667001"/>
            <a:ext cx="3162300" cy="3162300"/>
          </a:xfrm>
          <a:prstGeom prst="rect">
            <a:avLst/>
          </a:prstGeom>
        </p:spPr>
      </p:pic>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D303-F8C0-F743-BF44-624BC41D1826}"/>
              </a:ext>
            </a:extLst>
          </p:cNvPr>
          <p:cNvSpPr>
            <a:spLocks noGrp="1"/>
          </p:cNvSpPr>
          <p:nvPr>
            <p:ph type="title"/>
          </p:nvPr>
        </p:nvSpPr>
        <p:spPr/>
        <p:txBody>
          <a:bodyPr/>
          <a:lstStyle/>
          <a:p>
            <a:endParaRPr lang="en-US" dirty="0"/>
          </a:p>
        </p:txBody>
      </p:sp>
      <p:pic>
        <p:nvPicPr>
          <p:cNvPr id="5" name="Content Placeholder 4" descr="Table&#10;&#10;Description automatically generated">
            <a:extLst>
              <a:ext uri="{FF2B5EF4-FFF2-40B4-BE49-F238E27FC236}">
                <a16:creationId xmlns:a16="http://schemas.microsoft.com/office/drawing/2014/main" id="{4BA26E9F-D8A5-7F4D-8465-D77DF5A62F29}"/>
              </a:ext>
            </a:extLst>
          </p:cNvPr>
          <p:cNvPicPr>
            <a:picLocks noGrp="1" noChangeAspect="1"/>
          </p:cNvPicPr>
          <p:nvPr>
            <p:ph idx="1"/>
          </p:nvPr>
        </p:nvPicPr>
        <p:blipFill>
          <a:blip r:embed="rId2"/>
          <a:stretch>
            <a:fillRect/>
          </a:stretch>
        </p:blipFill>
        <p:spPr>
          <a:xfrm>
            <a:off x="372274" y="2456126"/>
            <a:ext cx="5941288" cy="3795823"/>
          </a:xfrm>
        </p:spPr>
      </p:pic>
      <p:pic>
        <p:nvPicPr>
          <p:cNvPr id="7" name="Picture 6" descr="Chart&#10;&#10;Description automatically generated">
            <a:extLst>
              <a:ext uri="{FF2B5EF4-FFF2-40B4-BE49-F238E27FC236}">
                <a16:creationId xmlns:a16="http://schemas.microsoft.com/office/drawing/2014/main" id="{DCBACE00-B582-EE4F-A2E4-9ECBBEED77B2}"/>
              </a:ext>
            </a:extLst>
          </p:cNvPr>
          <p:cNvPicPr>
            <a:picLocks noChangeAspect="1"/>
          </p:cNvPicPr>
          <p:nvPr/>
        </p:nvPicPr>
        <p:blipFill>
          <a:blip r:embed="rId3"/>
          <a:stretch>
            <a:fillRect/>
          </a:stretch>
        </p:blipFill>
        <p:spPr>
          <a:xfrm>
            <a:off x="6483683" y="2530548"/>
            <a:ext cx="5708317" cy="3646981"/>
          </a:xfrm>
          <a:prstGeom prst="rect">
            <a:avLst/>
          </a:prstGeom>
        </p:spPr>
      </p:pic>
    </p:spTree>
    <p:extLst>
      <p:ext uri="{BB962C8B-B14F-4D97-AF65-F5344CB8AC3E}">
        <p14:creationId xmlns:p14="http://schemas.microsoft.com/office/powerpoint/2010/main" val="120038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013F-76C4-B94A-8355-BD913E85C77D}"/>
              </a:ext>
            </a:extLst>
          </p:cNvPr>
          <p:cNvSpPr>
            <a:spLocks noGrp="1"/>
          </p:cNvSpPr>
          <p:nvPr>
            <p:ph type="title"/>
          </p:nvPr>
        </p:nvSpPr>
        <p:spPr/>
        <p:txBody>
          <a:bodyPr/>
          <a:lstStyle/>
          <a:p>
            <a:r>
              <a:rPr lang="en-US" dirty="0"/>
              <a:t>correlations</a:t>
            </a:r>
          </a:p>
        </p:txBody>
      </p:sp>
      <p:sp>
        <p:nvSpPr>
          <p:cNvPr id="3" name="Content Placeholder 2">
            <a:extLst>
              <a:ext uri="{FF2B5EF4-FFF2-40B4-BE49-F238E27FC236}">
                <a16:creationId xmlns:a16="http://schemas.microsoft.com/office/drawing/2014/main" id="{F80431F2-C001-7A4F-8CB6-0AF78BFAE3B3}"/>
              </a:ext>
            </a:extLst>
          </p:cNvPr>
          <p:cNvSpPr>
            <a:spLocks noGrp="1"/>
          </p:cNvSpPr>
          <p:nvPr>
            <p:ph idx="1"/>
          </p:nvPr>
        </p:nvSpPr>
        <p:spPr>
          <a:xfrm>
            <a:off x="4618803" y="2791325"/>
            <a:ext cx="6055614" cy="3101983"/>
          </a:xfrm>
        </p:spPr>
        <p:txBody>
          <a:bodyPr/>
          <a:lstStyle/>
          <a:p>
            <a:r>
              <a:rPr lang="en-US" dirty="0"/>
              <a:t>&gt; 400 PubMed results for “covid pooled testing”</a:t>
            </a:r>
          </a:p>
          <a:p>
            <a:r>
              <a:rPr lang="en-US" dirty="0"/>
              <a:t>This trade-off has often been studied in settings where the specimens are considered </a:t>
            </a:r>
            <a:r>
              <a:rPr lang="en-US" b="1" dirty="0"/>
              <a:t>independent and identically distributed </a:t>
            </a:r>
            <a:r>
              <a:rPr lang="en-US" dirty="0"/>
              <a:t>(IID), showing moderate efficacy gains compared to individual testing </a:t>
            </a:r>
          </a:p>
          <a:p>
            <a:r>
              <a:rPr lang="en-US" dirty="0"/>
              <a:t>SARS-CoV-2 virus: these assumptions are often violated </a:t>
            </a:r>
          </a:p>
          <a:p>
            <a:pPr lvl="1"/>
            <a:r>
              <a:rPr lang="en-US" dirty="0"/>
              <a:t>How does this change our recommendations for implementation of pooled testing?</a:t>
            </a:r>
          </a:p>
          <a:p>
            <a:pPr lvl="1"/>
            <a:r>
              <a:rPr lang="en-US" dirty="0"/>
              <a:t>Practical effects of correlations have not been well studied </a:t>
            </a:r>
          </a:p>
          <a:p>
            <a:endParaRPr lang="en-US" dirty="0"/>
          </a:p>
        </p:txBody>
      </p:sp>
      <p:pic>
        <p:nvPicPr>
          <p:cNvPr id="5" name="Graphic 4" descr="Puzzle pieces outline">
            <a:extLst>
              <a:ext uri="{FF2B5EF4-FFF2-40B4-BE49-F238E27FC236}">
                <a16:creationId xmlns:a16="http://schemas.microsoft.com/office/drawing/2014/main" id="{00C995BC-B916-C34C-8A85-EBEEF254F4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54648"/>
            <a:ext cx="4775335" cy="4775335"/>
          </a:xfrm>
          <a:prstGeom prst="rect">
            <a:avLst/>
          </a:prstGeom>
        </p:spPr>
      </p:pic>
      <p:sp>
        <p:nvSpPr>
          <p:cNvPr id="6" name="TextBox 5">
            <a:extLst>
              <a:ext uri="{FF2B5EF4-FFF2-40B4-BE49-F238E27FC236}">
                <a16:creationId xmlns:a16="http://schemas.microsoft.com/office/drawing/2014/main" id="{7983778C-5902-DC48-87E0-C542396CCED9}"/>
              </a:ext>
            </a:extLst>
          </p:cNvPr>
          <p:cNvSpPr txBox="1"/>
          <p:nvPr/>
        </p:nvSpPr>
        <p:spPr>
          <a:xfrm rot="922059">
            <a:off x="756537" y="5413663"/>
            <a:ext cx="1259586" cy="369332"/>
          </a:xfrm>
          <a:prstGeom prst="rect">
            <a:avLst/>
          </a:prstGeom>
          <a:noFill/>
        </p:spPr>
        <p:txBody>
          <a:bodyPr wrap="square" rtlCol="0">
            <a:spAutoFit/>
          </a:bodyPr>
          <a:lstStyle/>
          <a:p>
            <a:r>
              <a:rPr lang="en-US" dirty="0"/>
              <a:t>Dilution</a:t>
            </a:r>
          </a:p>
        </p:txBody>
      </p:sp>
      <p:sp>
        <p:nvSpPr>
          <p:cNvPr id="7" name="TextBox 6">
            <a:extLst>
              <a:ext uri="{FF2B5EF4-FFF2-40B4-BE49-F238E27FC236}">
                <a16:creationId xmlns:a16="http://schemas.microsoft.com/office/drawing/2014/main" id="{70D787AB-AD65-C94D-B172-E75D1B1C09E6}"/>
              </a:ext>
            </a:extLst>
          </p:cNvPr>
          <p:cNvSpPr txBox="1"/>
          <p:nvPr/>
        </p:nvSpPr>
        <p:spPr>
          <a:xfrm rot="19401013">
            <a:off x="621090" y="3554646"/>
            <a:ext cx="1259586" cy="369332"/>
          </a:xfrm>
          <a:prstGeom prst="rect">
            <a:avLst/>
          </a:prstGeom>
          <a:noFill/>
        </p:spPr>
        <p:txBody>
          <a:bodyPr wrap="square" rtlCol="0">
            <a:spAutoFit/>
          </a:bodyPr>
          <a:lstStyle/>
          <a:p>
            <a:r>
              <a:rPr lang="en-US" dirty="0"/>
              <a:t>Prevalence</a:t>
            </a:r>
          </a:p>
        </p:txBody>
      </p:sp>
      <p:sp>
        <p:nvSpPr>
          <p:cNvPr id="8" name="TextBox 7">
            <a:extLst>
              <a:ext uri="{FF2B5EF4-FFF2-40B4-BE49-F238E27FC236}">
                <a16:creationId xmlns:a16="http://schemas.microsoft.com/office/drawing/2014/main" id="{47BF7630-5EE5-2841-93D9-77586A24D2F8}"/>
              </a:ext>
            </a:extLst>
          </p:cNvPr>
          <p:cNvSpPr txBox="1"/>
          <p:nvPr/>
        </p:nvSpPr>
        <p:spPr>
          <a:xfrm rot="18770285">
            <a:off x="2321500" y="5171255"/>
            <a:ext cx="1259586" cy="369332"/>
          </a:xfrm>
          <a:prstGeom prst="rect">
            <a:avLst/>
          </a:prstGeom>
          <a:noFill/>
        </p:spPr>
        <p:txBody>
          <a:bodyPr wrap="square" rtlCol="0">
            <a:spAutoFit/>
          </a:bodyPr>
          <a:lstStyle/>
          <a:p>
            <a:r>
              <a:rPr lang="en-US" dirty="0"/>
              <a:t>Efficiency</a:t>
            </a:r>
          </a:p>
        </p:txBody>
      </p:sp>
      <p:sp>
        <p:nvSpPr>
          <p:cNvPr id="9" name="TextBox 8">
            <a:extLst>
              <a:ext uri="{FF2B5EF4-FFF2-40B4-BE49-F238E27FC236}">
                <a16:creationId xmlns:a16="http://schemas.microsoft.com/office/drawing/2014/main" id="{B7B89BDB-718A-804E-BD01-99E70B2D3F29}"/>
              </a:ext>
            </a:extLst>
          </p:cNvPr>
          <p:cNvSpPr txBox="1"/>
          <p:nvPr/>
        </p:nvSpPr>
        <p:spPr>
          <a:xfrm>
            <a:off x="2766732" y="3030551"/>
            <a:ext cx="1496374" cy="369332"/>
          </a:xfrm>
          <a:prstGeom prst="rect">
            <a:avLst/>
          </a:prstGeom>
          <a:noFill/>
        </p:spPr>
        <p:txBody>
          <a:bodyPr wrap="square" rtlCol="0">
            <a:spAutoFit/>
          </a:bodyPr>
          <a:lstStyle/>
          <a:p>
            <a:r>
              <a:rPr lang="en-US" dirty="0"/>
              <a:t>Correlations</a:t>
            </a:r>
          </a:p>
        </p:txBody>
      </p:sp>
    </p:spTree>
    <p:extLst>
      <p:ext uri="{BB962C8B-B14F-4D97-AF65-F5344CB8AC3E}">
        <p14:creationId xmlns:p14="http://schemas.microsoft.com/office/powerpoint/2010/main" val="260812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DC985E-E291-4B4D-91FD-6148270E5CC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Infectious disease networks</a:t>
            </a:r>
          </a:p>
        </p:txBody>
      </p:sp>
      <p:pic>
        <p:nvPicPr>
          <p:cNvPr id="4" name="Content Placeholder 3">
            <a:extLst>
              <a:ext uri="{FF2B5EF4-FFF2-40B4-BE49-F238E27FC236}">
                <a16:creationId xmlns:a16="http://schemas.microsoft.com/office/drawing/2014/main" id="{9A6A7652-B69B-5A44-950B-A2DA8012E529}"/>
              </a:ext>
            </a:extLst>
          </p:cNvPr>
          <p:cNvPicPr>
            <a:picLocks noGrp="1" noChangeAspect="1"/>
          </p:cNvPicPr>
          <p:nvPr>
            <p:ph idx="1"/>
          </p:nvPr>
        </p:nvPicPr>
        <p:blipFill>
          <a:blip r:embed="rId3"/>
          <a:stretch>
            <a:fillRect/>
          </a:stretch>
        </p:blipFill>
        <p:spPr>
          <a:xfrm>
            <a:off x="5483726" y="963244"/>
            <a:ext cx="5799596" cy="5263134"/>
          </a:xfrm>
          <a:prstGeom prst="rect">
            <a:avLst/>
          </a:prstGeom>
        </p:spPr>
      </p:pic>
      <p:sp>
        <p:nvSpPr>
          <p:cNvPr id="5" name="TextBox 4">
            <a:extLst>
              <a:ext uri="{FF2B5EF4-FFF2-40B4-BE49-F238E27FC236}">
                <a16:creationId xmlns:a16="http://schemas.microsoft.com/office/drawing/2014/main" id="{8CE330BC-DBD0-E846-8420-86BAAA2F0AAE}"/>
              </a:ext>
            </a:extLst>
          </p:cNvPr>
          <p:cNvSpPr txBox="1"/>
          <p:nvPr/>
        </p:nvSpPr>
        <p:spPr>
          <a:xfrm>
            <a:off x="5018913" y="169957"/>
            <a:ext cx="6808470" cy="923330"/>
          </a:xfrm>
          <a:prstGeom prst="rect">
            <a:avLst/>
          </a:prstGeom>
          <a:noFill/>
        </p:spPr>
        <p:txBody>
          <a:bodyPr wrap="square" rtlCol="0">
            <a:spAutoFit/>
          </a:bodyPr>
          <a:lstStyle/>
          <a:p>
            <a:pPr algn="ctr"/>
            <a:r>
              <a:rPr lang="en-US" dirty="0"/>
              <a:t>Relations between individuals (families, office colleagues or neighbors, passengers on airplane) determine risk of infection</a:t>
            </a:r>
          </a:p>
          <a:p>
            <a:endParaRPr lang="en-US" dirty="0"/>
          </a:p>
        </p:txBody>
      </p:sp>
    </p:spTree>
    <p:extLst>
      <p:ext uri="{BB962C8B-B14F-4D97-AF65-F5344CB8AC3E}">
        <p14:creationId xmlns:p14="http://schemas.microsoft.com/office/powerpoint/2010/main" val="391171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386848"/>
            <a:ext cx="7729728" cy="1188720"/>
          </a:xfrm>
          <a:prstGeom prst="ellipse">
            <a:avLst/>
          </a:prstGeom>
        </p:spPr>
        <p:txBody>
          <a:bodyPr>
            <a:normAutofit fontScale="90000"/>
          </a:bodyPr>
          <a:lstStyle/>
          <a:p>
            <a:r>
              <a:rPr lang="en-US" dirty="0"/>
              <a:t>1. Pooled Testing under correlations</a:t>
            </a:r>
          </a:p>
        </p:txBody>
      </p:sp>
      <p:sp>
        <p:nvSpPr>
          <p:cNvPr id="3" name="Rectangle 2">
            <a:extLst>
              <a:ext uri="{FF2B5EF4-FFF2-40B4-BE49-F238E27FC236}">
                <a16:creationId xmlns:a16="http://schemas.microsoft.com/office/drawing/2014/main" id="{2B1F2DB7-CE8F-8D41-95E7-DB0136F1ABC4}"/>
              </a:ext>
            </a:extLst>
          </p:cNvPr>
          <p:cNvSpPr/>
          <p:nvPr/>
        </p:nvSpPr>
        <p:spPr>
          <a:xfrm>
            <a:off x="5663380" y="2690336"/>
            <a:ext cx="5130799" cy="1477328"/>
          </a:xfrm>
          <a:prstGeom prst="rect">
            <a:avLst/>
          </a:prstGeom>
        </p:spPr>
        <p:txBody>
          <a:bodyPr wrap="square">
            <a:spAutoFit/>
          </a:bodyPr>
          <a:lstStyle/>
          <a:p>
            <a:pPr marL="285750" indent="-285750">
              <a:buFont typeface="Arial" panose="020B0604020202020204" pitchFamily="34" charset="0"/>
              <a:buChar char="•"/>
            </a:pPr>
            <a:r>
              <a:rPr lang="en-US" dirty="0"/>
              <a:t>Distorts number of positive samples per pool </a:t>
            </a:r>
          </a:p>
          <a:p>
            <a:pPr marL="285750" indent="-285750">
              <a:buFont typeface="Arial" panose="020B0604020202020204" pitchFamily="34" charset="0"/>
              <a:buChar char="•"/>
            </a:pPr>
            <a:r>
              <a:rPr lang="en-US" dirty="0"/>
              <a:t>Shifts the effective number of samples and prevalence level</a:t>
            </a:r>
          </a:p>
          <a:p>
            <a:pPr marL="285750" indent="-285750">
              <a:buFont typeface="Arial" panose="020B0604020202020204" pitchFamily="34" charset="0"/>
              <a:buChar char="•"/>
            </a:pPr>
            <a:r>
              <a:rPr lang="en-US" dirty="0">
                <a:sym typeface="Wingdings" pitchFamily="2" charset="2"/>
              </a:rPr>
              <a:t> </a:t>
            </a:r>
            <a:r>
              <a:rPr lang="en-US" dirty="0"/>
              <a:t>inaccurate estimates of the efficiency of pooled testing and degree of dilution</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916928078"/>
              </p:ext>
            </p:extLst>
          </p:nvPr>
        </p:nvGraphicFramePr>
        <p:xfrm>
          <a:off x="483421" y="985676"/>
          <a:ext cx="4551481"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97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26F4-CF00-FC4D-B151-FC6824BF6FAC}"/>
              </a:ext>
            </a:extLst>
          </p:cNvPr>
          <p:cNvSpPr>
            <a:spLocks noGrp="1"/>
          </p:cNvSpPr>
          <p:nvPr>
            <p:ph type="title"/>
          </p:nvPr>
        </p:nvSpPr>
        <p:spPr/>
        <p:txBody>
          <a:bodyPr/>
          <a:lstStyle/>
          <a:p>
            <a:r>
              <a:rPr lang="en-US" dirty="0"/>
              <a:t>Mathematical framework: positives per pool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0700DF-EB82-DA46-BC90-A37F303DA0CD}"/>
                  </a:ext>
                </a:extLst>
              </p:cNvPr>
              <p:cNvSpPr txBox="1"/>
              <p:nvPr/>
            </p:nvSpPr>
            <p:spPr>
              <a:xfrm>
                <a:off x="5626103" y="2365283"/>
                <a:ext cx="3526222" cy="629596"/>
              </a:xfrm>
              <a:prstGeom prst="rect">
                <a:avLst/>
              </a:prstGeom>
              <a:noFill/>
            </p:spPr>
            <p:txBody>
              <a:bodyPr wrap="none" lIns="0" tIns="0" rIns="0" bIns="0" rtlCol="0">
                <a:spAutoFit/>
              </a:bodyPr>
              <a:lstStyle/>
              <a:p>
                <a:r>
                  <a:rPr lang="en-US" dirty="0"/>
                  <a:t>Infectious status of individual </a:t>
                </a:r>
                <a:r>
                  <a:rPr lang="en-US" dirty="0" err="1"/>
                  <a:t>i</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𝑐𝑚𝑡𝑦</m:t>
                        </m:r>
                        <m:r>
                          <a:rPr lang="en-US" b="0" i="1" smtClean="0">
                            <a:latin typeface="Cambria Math" panose="02040503050406030204" pitchFamily="18" charset="0"/>
                          </a:rPr>
                          <m:t>)</m:t>
                        </m:r>
                      </m:sup>
                    </m:sSubSup>
                    <m:r>
                      <a:rPr lang="en-US" b="0" i="1" smtClean="0">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𝑛𝑡𝑤</m:t>
                        </m:r>
                        <m:r>
                          <a:rPr lang="en-US" i="1">
                            <a:latin typeface="Cambria Math" panose="02040503050406030204" pitchFamily="18" charset="0"/>
                          </a:rPr>
                          <m:t>)</m:t>
                        </m:r>
                      </m:sup>
                    </m:sSubSup>
                  </m:oMath>
                </a14:m>
                <a:endParaRPr lang="en-US" dirty="0"/>
              </a:p>
            </p:txBody>
          </p:sp>
        </mc:Choice>
        <mc:Fallback xmlns="">
          <p:sp>
            <p:nvSpPr>
              <p:cNvPr id="8" name="TextBox 7">
                <a:extLst>
                  <a:ext uri="{FF2B5EF4-FFF2-40B4-BE49-F238E27FC236}">
                    <a16:creationId xmlns:a16="http://schemas.microsoft.com/office/drawing/2014/main" id="{730700DF-EB82-DA46-BC90-A37F303DA0CD}"/>
                  </a:ext>
                </a:extLst>
              </p:cNvPr>
              <p:cNvSpPr txBox="1">
                <a:spLocks noRot="1" noChangeAspect="1" noMove="1" noResize="1" noEditPoints="1" noAdjustHandles="1" noChangeArrowheads="1" noChangeShapeType="1" noTextEdit="1"/>
              </p:cNvSpPr>
              <p:nvPr/>
            </p:nvSpPr>
            <p:spPr>
              <a:xfrm>
                <a:off x="5626103" y="2365283"/>
                <a:ext cx="3526222" cy="629596"/>
              </a:xfrm>
              <a:prstGeom prst="rect">
                <a:avLst/>
              </a:prstGeom>
              <a:blipFill>
                <a:blip r:embed="rId3"/>
                <a:stretch>
                  <a:fillRect l="-3957" t="-12000" r="-1079"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5A26B1-4AFD-9444-9C18-DCF486E796C0}"/>
                  </a:ext>
                </a:extLst>
              </p:cNvPr>
              <p:cNvSpPr txBox="1"/>
              <p:nvPr/>
            </p:nvSpPr>
            <p:spPr>
              <a:xfrm>
                <a:off x="5626103" y="4541597"/>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9" name="TextBox 8">
                <a:extLst>
                  <a:ext uri="{FF2B5EF4-FFF2-40B4-BE49-F238E27FC236}">
                    <a16:creationId xmlns:a16="http://schemas.microsoft.com/office/drawing/2014/main" id="{745A26B1-4AFD-9444-9C18-DCF486E796C0}"/>
                  </a:ext>
                </a:extLst>
              </p:cNvPr>
              <p:cNvSpPr txBox="1">
                <a:spLocks noRot="1" noChangeAspect="1" noMove="1" noResize="1" noEditPoints="1" noAdjustHandles="1" noChangeArrowheads="1" noChangeShapeType="1" noTextEdit="1"/>
              </p:cNvSpPr>
              <p:nvPr/>
            </p:nvSpPr>
            <p:spPr>
              <a:xfrm>
                <a:off x="5626103" y="4541597"/>
                <a:ext cx="3690113" cy="276999"/>
              </a:xfrm>
              <a:prstGeom prst="rect">
                <a:avLst/>
              </a:prstGeom>
              <a:blipFill>
                <a:blip r:embed="rId4"/>
                <a:stretch>
                  <a:fillRect l="-1031"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2BF1EA-E023-234C-AB6E-8067EFE4B23E}"/>
                  </a:ext>
                </a:extLst>
              </p:cNvPr>
              <p:cNvSpPr txBox="1"/>
              <p:nvPr/>
            </p:nvSpPr>
            <p:spPr>
              <a:xfrm>
                <a:off x="5574037" y="3191403"/>
                <a:ext cx="6293768" cy="1200329"/>
              </a:xfrm>
              <a:prstGeom prst="rect">
                <a:avLst/>
              </a:prstGeom>
              <a:noFill/>
            </p:spPr>
            <p:txBody>
              <a:bodyPr wrap="square" rtlCol="0">
                <a:spAutoFit/>
              </a:bodyPr>
              <a:lstStyle/>
              <a:p>
                <a:r>
                  <a:rPr lang="en-US" dirty="0"/>
                  <a:t>In the presence of correlations in a fully connected network of size N, the probability that any given individual is infected is greater than the population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dirty="0"/>
                  <a:t> and increases with the network transmission rate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a:t>
                </a:r>
              </a:p>
            </p:txBody>
          </p:sp>
        </mc:Choice>
        <mc:Fallback xmlns="">
          <p:sp>
            <p:nvSpPr>
              <p:cNvPr id="10" name="TextBox 9">
                <a:extLst>
                  <a:ext uri="{FF2B5EF4-FFF2-40B4-BE49-F238E27FC236}">
                    <a16:creationId xmlns:a16="http://schemas.microsoft.com/office/drawing/2014/main" id="{3E2BF1EA-E023-234C-AB6E-8067EFE4B23E}"/>
                  </a:ext>
                </a:extLst>
              </p:cNvPr>
              <p:cNvSpPr txBox="1">
                <a:spLocks noRot="1" noChangeAspect="1" noMove="1" noResize="1" noEditPoints="1" noAdjustHandles="1" noChangeArrowheads="1" noChangeShapeType="1" noTextEdit="1"/>
              </p:cNvSpPr>
              <p:nvPr/>
            </p:nvSpPr>
            <p:spPr>
              <a:xfrm>
                <a:off x="5574037" y="3191403"/>
                <a:ext cx="6293768" cy="1200329"/>
              </a:xfrm>
              <a:prstGeom prst="rect">
                <a:avLst/>
              </a:prstGeom>
              <a:blipFill>
                <a:blip r:embed="rId5"/>
                <a:stretch>
                  <a:fillRect l="-805" t="-2105" r="-1610" b="-7368"/>
                </a:stretch>
              </a:blipFill>
            </p:spPr>
            <p:txBody>
              <a:bodyPr/>
              <a:lstStyle/>
              <a:p>
                <a:r>
                  <a:rPr lang="en-US">
                    <a:noFill/>
                  </a:rPr>
                  <a:t> </a:t>
                </a:r>
              </a:p>
            </p:txBody>
          </p:sp>
        </mc:Fallback>
      </mc:AlternateContent>
      <p:pic>
        <p:nvPicPr>
          <p:cNvPr id="11" name="Picture 10" descr="A picture containing plane&#10;&#10;Description automatically generated">
            <a:extLst>
              <a:ext uri="{FF2B5EF4-FFF2-40B4-BE49-F238E27FC236}">
                <a16:creationId xmlns:a16="http://schemas.microsoft.com/office/drawing/2014/main" id="{F896738A-DB10-D341-AA6F-F39F476BD524}"/>
              </a:ext>
            </a:extLst>
          </p:cNvPr>
          <p:cNvPicPr>
            <a:picLocks noChangeAspect="1"/>
          </p:cNvPicPr>
          <p:nvPr/>
        </p:nvPicPr>
        <p:blipFill>
          <a:blip r:embed="rId6"/>
          <a:stretch>
            <a:fillRect/>
          </a:stretch>
        </p:blipFill>
        <p:spPr>
          <a:xfrm>
            <a:off x="335655" y="2345308"/>
            <a:ext cx="5080258" cy="28925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56583B-5957-9C4D-A8B5-A0BD8CC35E8B}"/>
                  </a:ext>
                </a:extLst>
              </p:cNvPr>
              <p:cNvSpPr txBox="1"/>
              <p:nvPr/>
            </p:nvSpPr>
            <p:spPr>
              <a:xfrm>
                <a:off x="335655" y="5394548"/>
                <a:ext cx="9265545" cy="444930"/>
              </a:xfrm>
              <a:prstGeom prst="rect">
                <a:avLst/>
              </a:prstGeom>
              <a:noFill/>
            </p:spPr>
            <p:txBody>
              <a:bodyPr wrap="square" rtlCol="0">
                <a:spAutoFit/>
              </a:bodyPr>
              <a:lstStyle/>
              <a:p>
                <a:r>
                  <a:rPr lang="en-US" dirty="0"/>
                  <a:t>Null hypothesis: tau = 0,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𝑐𝑚𝑡𝑦</m:t>
                            </m:r>
                            <m:r>
                              <a:rPr lang="en-US" b="0" i="1" smtClean="0">
                                <a:latin typeface="Cambria Math" panose="02040503050406030204" pitchFamily="18" charset="0"/>
                              </a:rPr>
                              <m:t>)</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𝐵𝑖𝑛𝑜𝑚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e>
                    </m:nary>
                  </m:oMath>
                </a14:m>
                <a:endParaRPr lang="en-US" dirty="0"/>
              </a:p>
            </p:txBody>
          </p:sp>
        </mc:Choice>
        <mc:Fallback xmlns="">
          <p:sp>
            <p:nvSpPr>
              <p:cNvPr id="6" name="TextBox 5">
                <a:extLst>
                  <a:ext uri="{FF2B5EF4-FFF2-40B4-BE49-F238E27FC236}">
                    <a16:creationId xmlns:a16="http://schemas.microsoft.com/office/drawing/2014/main" id="{DA56583B-5957-9C4D-A8B5-A0BD8CC35E8B}"/>
                  </a:ext>
                </a:extLst>
              </p:cNvPr>
              <p:cNvSpPr txBox="1">
                <a:spLocks noRot="1" noChangeAspect="1" noMove="1" noResize="1" noEditPoints="1" noAdjustHandles="1" noChangeArrowheads="1" noChangeShapeType="1" noTextEdit="1"/>
              </p:cNvSpPr>
              <p:nvPr/>
            </p:nvSpPr>
            <p:spPr>
              <a:xfrm>
                <a:off x="335655" y="5394548"/>
                <a:ext cx="9265545" cy="444930"/>
              </a:xfrm>
              <a:prstGeom prst="rect">
                <a:avLst/>
              </a:prstGeom>
              <a:blipFill>
                <a:blip r:embed="rId7"/>
                <a:stretch>
                  <a:fillRect l="-548" t="-77778" b="-136111"/>
                </a:stretch>
              </a:blipFill>
            </p:spPr>
            <p:txBody>
              <a:bodyPr/>
              <a:lstStyle/>
              <a:p>
                <a:r>
                  <a:rPr lang="en-US">
                    <a:noFill/>
                  </a:rPr>
                  <a:t> </a:t>
                </a:r>
              </a:p>
            </p:txBody>
          </p:sp>
        </mc:Fallback>
      </mc:AlternateContent>
    </p:spTree>
    <p:extLst>
      <p:ext uri="{BB962C8B-B14F-4D97-AF65-F5344CB8AC3E}">
        <p14:creationId xmlns:p14="http://schemas.microsoft.com/office/powerpoint/2010/main" val="390617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74A6-1B73-FF42-8863-852381EB3F4A}"/>
              </a:ext>
            </a:extLst>
          </p:cNvPr>
          <p:cNvSpPr>
            <a:spLocks noGrp="1"/>
          </p:cNvSpPr>
          <p:nvPr>
            <p:ph type="title"/>
          </p:nvPr>
        </p:nvSpPr>
        <p:spPr/>
        <p:txBody>
          <a:bodyPr/>
          <a:lstStyle/>
          <a:p>
            <a:r>
              <a:rPr lang="en-US" dirty="0"/>
              <a:t>Positives / Pool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BA239-6E55-884D-95EC-818E67152F15}"/>
                  </a:ext>
                </a:extLst>
              </p:cNvPr>
              <p:cNvSpPr>
                <a:spLocks noGrp="1"/>
              </p:cNvSpPr>
              <p:nvPr>
                <p:ph idx="1"/>
              </p:nvPr>
            </p:nvSpPr>
            <p:spPr>
              <a:xfrm>
                <a:off x="2231136" y="2542794"/>
                <a:ext cx="7729728" cy="4315206"/>
              </a:xfrm>
            </p:spPr>
            <p:txBody>
              <a:bodyPr>
                <a:normAutofit/>
              </a:bodyPr>
              <a:lstStyle/>
              <a:p>
                <a:r>
                  <a:rPr lang="en-US" dirty="0"/>
                  <a:t>CONSEQUENCES of Network Model: </a:t>
                </a:r>
              </a:p>
              <a:p>
                <a:pPr marL="342900" indent="-342900">
                  <a:buAutoNum type="arabicParenBoth"/>
                </a:pPr>
                <a:r>
                  <a:rPr lang="en-US" dirty="0"/>
                  <a:t>Total number of infected samples in network is always greater (or equal) in the presence of correlations than under H0</a:t>
                </a:r>
              </a:p>
              <a:p>
                <a:pPr marL="342900" indent="-342900">
                  <a:buAutoNum type="arabicParenBoth"/>
                </a:pPr>
                <a:r>
                  <a:rPr lang="en-US" dirty="0"/>
                  <a:t> 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𝑛</m:t>
                          </m:r>
                        </m:e>
                        <m:sub>
                          <m:r>
                            <a:rPr lang="en-US" i="1">
                              <a:latin typeface="Cambria Math" panose="02040503050406030204" pitchFamily="18" charset="0"/>
                              <a:sym typeface="Wingdings" pitchFamily="2" charset="2"/>
                            </a:rPr>
                            <m:t>𝑒𝑓𝑓</m:t>
                          </m:r>
                        </m:sub>
                      </m:sSub>
                      <m:r>
                        <a:rPr lang="en-US" i="1">
                          <a:latin typeface="Cambria Math" panose="02040503050406030204" pitchFamily="18" charset="0"/>
                          <a:sym typeface="Wingdings" pitchFamily="2" charset="2"/>
                        </a:rPr>
                        <m:t>=</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𝑛</m:t>
                          </m:r>
                        </m:num>
                        <m:den>
                          <m:r>
                            <a:rPr lang="en-US" i="1">
                              <a:latin typeface="Cambria Math" panose="02040503050406030204" pitchFamily="18" charset="0"/>
                              <a:sym typeface="Wingdings" pitchFamily="2" charset="2"/>
                            </a:rPr>
                            <m:t>1+(</m:t>
                          </m:r>
                          <m:r>
                            <a:rPr lang="en-US" i="1">
                              <a:latin typeface="Cambria Math" panose="02040503050406030204" pitchFamily="18" charset="0"/>
                              <a:sym typeface="Wingdings" pitchFamily="2" charset="2"/>
                            </a:rPr>
                            <m:t>𝑛</m:t>
                          </m:r>
                          <m:r>
                            <a:rPr lang="en-US" i="1">
                              <a:latin typeface="Cambria Math" panose="02040503050406030204" pitchFamily="18" charset="0"/>
                              <a:sym typeface="Wingdings" pitchFamily="2" charset="2"/>
                            </a:rPr>
                            <m:t>−1)</m:t>
                          </m:r>
                          <m:r>
                            <a:rPr lang="en-US" i="1">
                              <a:latin typeface="Cambria Math" panose="02040503050406030204" pitchFamily="18" charset="0"/>
                              <a:ea typeface="Cambria Math" panose="02040503050406030204" pitchFamily="18" charset="0"/>
                              <a:sym typeface="Wingdings" pitchFamily="2" charset="2"/>
                            </a:rPr>
                            <m:t>𝜌</m:t>
                          </m:r>
                        </m:den>
                      </m:f>
                    </m:oMath>
                  </m:oMathPara>
                </a14:m>
                <a:endParaRPr lang="en-US" dirty="0"/>
              </a:p>
              <a:p>
                <a:r>
                  <a:rPr lang="en-US" dirty="0"/>
                  <a:t>Possible Implication: Less severe dilution effects under correlation than for H0</a:t>
                </a:r>
              </a:p>
            </p:txBody>
          </p:sp>
        </mc:Choice>
        <mc:Fallback xmlns="">
          <p:sp>
            <p:nvSpPr>
              <p:cNvPr id="3" name="Content Placeholder 2">
                <a:extLst>
                  <a:ext uri="{FF2B5EF4-FFF2-40B4-BE49-F238E27FC236}">
                    <a16:creationId xmlns:a16="http://schemas.microsoft.com/office/drawing/2014/main" id="{295BA239-6E55-884D-95EC-818E67152F15}"/>
                  </a:ext>
                </a:extLst>
              </p:cNvPr>
              <p:cNvSpPr>
                <a:spLocks noGrp="1" noRot="1" noChangeAspect="1" noMove="1" noResize="1" noEditPoints="1" noAdjustHandles="1" noChangeArrowheads="1" noChangeShapeType="1" noTextEdit="1"/>
              </p:cNvSpPr>
              <p:nvPr>
                <p:ph idx="1"/>
              </p:nvPr>
            </p:nvSpPr>
            <p:spPr>
              <a:xfrm>
                <a:off x="2231136" y="2542794"/>
                <a:ext cx="7729728" cy="4315206"/>
              </a:xfrm>
              <a:blipFill>
                <a:blip r:embed="rId3"/>
                <a:stretch>
                  <a:fillRect l="-492" t="-588"/>
                </a:stretch>
              </a:blipFill>
            </p:spPr>
            <p:txBody>
              <a:bodyPr/>
              <a:lstStyle/>
              <a:p>
                <a:r>
                  <a:rPr lang="en-US">
                    <a:noFill/>
                  </a:rPr>
                  <a:t> </a:t>
                </a:r>
              </a:p>
            </p:txBody>
          </p:sp>
        </mc:Fallback>
      </mc:AlternateContent>
    </p:spTree>
    <p:extLst>
      <p:ext uri="{BB962C8B-B14F-4D97-AF65-F5344CB8AC3E}">
        <p14:creationId xmlns:p14="http://schemas.microsoft.com/office/powerpoint/2010/main" val="3523362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9F9A-E759-5F42-95A5-7241DDE027FC}"/>
              </a:ext>
            </a:extLst>
          </p:cNvPr>
          <p:cNvSpPr>
            <a:spLocks noGrp="1"/>
          </p:cNvSpPr>
          <p:nvPr>
            <p:ph type="title"/>
          </p:nvPr>
        </p:nvSpPr>
        <p:spPr>
          <a:xfrm>
            <a:off x="2231136" y="412085"/>
            <a:ext cx="7729728" cy="1188720"/>
          </a:xfrm>
        </p:spPr>
        <p:txBody>
          <a:bodyPr/>
          <a:lstStyle/>
          <a:p>
            <a:r>
              <a:rPr lang="en-US" dirty="0"/>
              <a:t>Distribution of positives / pool</a:t>
            </a:r>
          </a:p>
        </p:txBody>
      </p:sp>
      <p:pic>
        <p:nvPicPr>
          <p:cNvPr id="8" name="Content Placeholder 7">
            <a:extLst>
              <a:ext uri="{FF2B5EF4-FFF2-40B4-BE49-F238E27FC236}">
                <a16:creationId xmlns:a16="http://schemas.microsoft.com/office/drawing/2014/main" id="{4404A6F4-407A-234F-91AB-6454026F936A}"/>
              </a:ext>
            </a:extLst>
          </p:cNvPr>
          <p:cNvPicPr>
            <a:picLocks noGrp="1" noChangeAspect="1"/>
          </p:cNvPicPr>
          <p:nvPr>
            <p:ph idx="1"/>
          </p:nvPr>
        </p:nvPicPr>
        <p:blipFill>
          <a:blip r:embed="rId3">
            <a:alphaModFix/>
          </a:blip>
          <a:stretch>
            <a:fillRect/>
          </a:stretch>
        </p:blipFill>
        <p:spPr>
          <a:xfrm>
            <a:off x="0" y="1812422"/>
            <a:ext cx="6669114" cy="4168197"/>
          </a:xfrm>
        </p:spPr>
      </p:pic>
      <p:pic>
        <p:nvPicPr>
          <p:cNvPr id="12" name="Picture 11" descr="Diagram&#10;&#10;Description automatically generated">
            <a:extLst>
              <a:ext uri="{FF2B5EF4-FFF2-40B4-BE49-F238E27FC236}">
                <a16:creationId xmlns:a16="http://schemas.microsoft.com/office/drawing/2014/main" id="{D375F197-14D4-DB4A-B3B1-8FDC401551AB}"/>
              </a:ext>
            </a:extLst>
          </p:cNvPr>
          <p:cNvPicPr>
            <a:picLocks noChangeAspect="1"/>
          </p:cNvPicPr>
          <p:nvPr/>
        </p:nvPicPr>
        <p:blipFill rotWithShape="1">
          <a:blip r:embed="rId4"/>
          <a:srcRect t="21780" b="13664"/>
          <a:stretch/>
        </p:blipFill>
        <p:spPr>
          <a:xfrm>
            <a:off x="5370380" y="5087159"/>
            <a:ext cx="6821620" cy="6096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DB66BB-A81F-D540-8E23-B214A529DC27}"/>
                  </a:ext>
                </a:extLst>
              </p:cNvPr>
              <p:cNvSpPr txBox="1"/>
              <p:nvPr/>
            </p:nvSpPr>
            <p:spPr>
              <a:xfrm>
                <a:off x="6669114" y="3602970"/>
                <a:ext cx="5064124" cy="1200329"/>
              </a:xfrm>
              <a:prstGeom prst="rect">
                <a:avLst/>
              </a:prstGeom>
              <a:noFill/>
            </p:spPr>
            <p:txBody>
              <a:bodyPr wrap="square" rtlCol="0">
                <a:spAutoFit/>
              </a:bodyPr>
              <a:lstStyle/>
              <a:p>
                <a:pPr algn="ctr"/>
                <a:r>
                  <a:rPr lang="en-US" dirty="0"/>
                  <a:t>Probability law of observing </a:t>
                </a:r>
                <a:r>
                  <a:rPr lang="en-US" i="1" dirty="0"/>
                  <a:t>K</a:t>
                </a:r>
                <a:r>
                  <a:rPr lang="en-US" dirty="0"/>
                  <a:t> total positives in a pool of size </a:t>
                </a:r>
                <a:r>
                  <a:rPr lang="en-US" i="1" dirty="0"/>
                  <a:t>n</a:t>
                </a:r>
                <a:r>
                  <a:rPr lang="en-US" dirty="0"/>
                  <a:t>, </a:t>
                </a:r>
              </a:p>
              <a:p>
                <a:pPr algn="ctr"/>
                <a:r>
                  <a:rPr lang="en-US" i="1" dirty="0"/>
                  <a:t>k </a:t>
                </a:r>
                <a:r>
                  <a:rPr lang="en-US" dirty="0"/>
                  <a:t>infected in the community (prob infection =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and </a:t>
                </a:r>
                <a:r>
                  <a:rPr lang="en-US" i="1" dirty="0"/>
                  <a:t>K-k</a:t>
                </a:r>
                <a:r>
                  <a:rPr lang="en-US" dirty="0"/>
                  <a:t> infected in network (prob infection =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a:t>
                </a:r>
              </a:p>
            </p:txBody>
          </p:sp>
        </mc:Choice>
        <mc:Fallback xmlns="">
          <p:sp>
            <p:nvSpPr>
              <p:cNvPr id="11" name="TextBox 10">
                <a:extLst>
                  <a:ext uri="{FF2B5EF4-FFF2-40B4-BE49-F238E27FC236}">
                    <a16:creationId xmlns:a16="http://schemas.microsoft.com/office/drawing/2014/main" id="{71DB66BB-A81F-D540-8E23-B214A529DC27}"/>
                  </a:ext>
                </a:extLst>
              </p:cNvPr>
              <p:cNvSpPr txBox="1">
                <a:spLocks noRot="1" noChangeAspect="1" noMove="1" noResize="1" noEditPoints="1" noAdjustHandles="1" noChangeArrowheads="1" noChangeShapeType="1" noTextEdit="1"/>
              </p:cNvSpPr>
              <p:nvPr/>
            </p:nvSpPr>
            <p:spPr>
              <a:xfrm>
                <a:off x="6669114" y="3602970"/>
                <a:ext cx="5064124" cy="1200329"/>
              </a:xfrm>
              <a:prstGeom prst="rect">
                <a:avLst/>
              </a:prstGeom>
              <a:blipFill>
                <a:blip r:embed="rId5"/>
                <a:stretch>
                  <a:fillRect t="-2083" b="-6250"/>
                </a:stretch>
              </a:blipFill>
            </p:spPr>
            <p:txBody>
              <a:bodyPr/>
              <a:lstStyle/>
              <a:p>
                <a:r>
                  <a:rPr lang="en-US">
                    <a:noFill/>
                  </a:rPr>
                  <a:t> </a:t>
                </a:r>
              </a:p>
            </p:txBody>
          </p:sp>
        </mc:Fallback>
      </mc:AlternateContent>
    </p:spTree>
    <p:extLst>
      <p:ext uri="{BB962C8B-B14F-4D97-AF65-F5344CB8AC3E}">
        <p14:creationId xmlns:p14="http://schemas.microsoft.com/office/powerpoint/2010/main" val="104726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8337-0AA4-E34F-9F65-DABE9EF10974}"/>
              </a:ext>
            </a:extLst>
          </p:cNvPr>
          <p:cNvSpPr>
            <a:spLocks noGrp="1"/>
          </p:cNvSpPr>
          <p:nvPr>
            <p:ph type="title"/>
          </p:nvPr>
        </p:nvSpPr>
        <p:spPr>
          <a:xfrm>
            <a:off x="2231136" y="604000"/>
            <a:ext cx="7729728" cy="1188720"/>
          </a:xfrm>
        </p:spPr>
        <p:txBody>
          <a:bodyPr/>
          <a:lstStyle/>
          <a:p>
            <a:r>
              <a:rPr lang="en-US" dirty="0"/>
              <a:t>Effective Parameters in non-</a:t>
            </a:r>
            <a:r>
              <a:rPr lang="en-US" dirty="0" err="1"/>
              <a:t>iid</a:t>
            </a:r>
            <a:r>
              <a:rPr lang="en-US" dirty="0"/>
              <a:t> settings: pool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4C41F-A3C7-C741-9CBB-8ADC9EAC7F21}"/>
                  </a:ext>
                </a:extLst>
              </p:cNvPr>
              <p:cNvSpPr>
                <a:spLocks noGrp="1"/>
              </p:cNvSpPr>
              <p:nvPr>
                <p:ph idx="1"/>
              </p:nvPr>
            </p:nvSpPr>
            <p:spPr>
              <a:xfrm>
                <a:off x="8205953" y="2557657"/>
                <a:ext cx="3509822" cy="3101983"/>
              </a:xfrm>
            </p:spPr>
            <p:txBody>
              <a:bodyPr/>
              <a:lstStyle/>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𝑛</m:t>
                          </m:r>
                        </m:e>
                        <m:sub>
                          <m:r>
                            <a:rPr lang="en-US" i="1">
                              <a:latin typeface="Cambria Math" panose="02040503050406030204" pitchFamily="18" charset="0"/>
                              <a:sym typeface="Wingdings" pitchFamily="2" charset="2"/>
                            </a:rPr>
                            <m:t>𝑒𝑓𝑓</m:t>
                          </m:r>
                        </m:sub>
                      </m:sSub>
                      <m:r>
                        <a:rPr lang="en-US" i="1">
                          <a:latin typeface="Cambria Math" panose="02040503050406030204" pitchFamily="18" charset="0"/>
                          <a:sym typeface="Wingdings" pitchFamily="2" charset="2"/>
                        </a:rPr>
                        <m:t>=</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𝑛</m:t>
                          </m:r>
                        </m:num>
                        <m:den>
                          <m:r>
                            <a:rPr lang="en-US" i="1">
                              <a:latin typeface="Cambria Math" panose="02040503050406030204" pitchFamily="18" charset="0"/>
                              <a:sym typeface="Wingdings" pitchFamily="2" charset="2"/>
                            </a:rPr>
                            <m:t>1+(</m:t>
                          </m:r>
                          <m:r>
                            <a:rPr lang="en-US" i="1">
                              <a:latin typeface="Cambria Math" panose="02040503050406030204" pitchFamily="18" charset="0"/>
                              <a:sym typeface="Wingdings" pitchFamily="2" charset="2"/>
                            </a:rPr>
                            <m:t>𝑛</m:t>
                          </m:r>
                          <m:r>
                            <a:rPr lang="en-US" i="1">
                              <a:latin typeface="Cambria Math" panose="02040503050406030204" pitchFamily="18" charset="0"/>
                              <a:sym typeface="Wingdings" pitchFamily="2" charset="2"/>
                            </a:rPr>
                            <m:t>−1)</m:t>
                          </m:r>
                          <m:r>
                            <a:rPr lang="en-US" i="1">
                              <a:latin typeface="Cambria Math" panose="02040503050406030204" pitchFamily="18" charset="0"/>
                              <a:ea typeface="Cambria Math" panose="02040503050406030204" pitchFamily="18" charset="0"/>
                              <a:sym typeface="Wingdings" pitchFamily="2" charset="2"/>
                            </a:rPr>
                            <m:t>𝜌</m:t>
                          </m:r>
                        </m:den>
                      </m:f>
                    </m:oMath>
                  </m:oMathPara>
                </a14:m>
                <a:endParaRPr lang="en-US" dirty="0"/>
              </a:p>
            </p:txBody>
          </p:sp>
        </mc:Choice>
        <mc:Fallback xmlns="">
          <p:sp>
            <p:nvSpPr>
              <p:cNvPr id="3" name="Content Placeholder 2">
                <a:extLst>
                  <a:ext uri="{FF2B5EF4-FFF2-40B4-BE49-F238E27FC236}">
                    <a16:creationId xmlns:a16="http://schemas.microsoft.com/office/drawing/2014/main" id="{E914C41F-A3C7-C741-9CBB-8ADC9EAC7F21}"/>
                  </a:ext>
                </a:extLst>
              </p:cNvPr>
              <p:cNvSpPr>
                <a:spLocks noGrp="1" noRot="1" noChangeAspect="1" noMove="1" noResize="1" noEditPoints="1" noAdjustHandles="1" noChangeArrowheads="1" noChangeShapeType="1" noTextEdit="1"/>
              </p:cNvSpPr>
              <p:nvPr>
                <p:ph idx="1"/>
              </p:nvPr>
            </p:nvSpPr>
            <p:spPr>
              <a:xfrm>
                <a:off x="8205953" y="2557657"/>
                <a:ext cx="3509822" cy="3101983"/>
              </a:xfrm>
              <a:blipFill>
                <a:blip r:embed="rId3"/>
                <a:stretch>
                  <a:fillRect l="-1083" t="-816" r="-10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478C2C8-2B8A-3F4D-A797-005D18DE392C}"/>
              </a:ext>
            </a:extLst>
          </p:cNvPr>
          <p:cNvPicPr>
            <a:picLocks noChangeAspect="1"/>
          </p:cNvPicPr>
          <p:nvPr/>
        </p:nvPicPr>
        <p:blipFill>
          <a:blip r:embed="rId4"/>
          <a:stretch>
            <a:fillRect/>
          </a:stretch>
        </p:blipFill>
        <p:spPr>
          <a:xfrm>
            <a:off x="619649" y="2153412"/>
            <a:ext cx="7315200" cy="4572000"/>
          </a:xfrm>
          <a:prstGeom prst="rect">
            <a:avLst/>
          </a:prstGeom>
        </p:spPr>
      </p:pic>
    </p:spTree>
    <p:extLst>
      <p:ext uri="{BB962C8B-B14F-4D97-AF65-F5344CB8AC3E}">
        <p14:creationId xmlns:p14="http://schemas.microsoft.com/office/powerpoint/2010/main" val="3473063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49BEE-25CF-A048-962B-2417858AAA75}"/>
              </a:ext>
            </a:extLst>
          </p:cNvPr>
          <p:cNvSpPr>
            <a:spLocks noGrp="1"/>
          </p:cNvSpPr>
          <p:nvPr>
            <p:ph type="title"/>
          </p:nvPr>
        </p:nvSpPr>
        <p:spPr>
          <a:xfrm>
            <a:off x="804672" y="964692"/>
            <a:ext cx="3066937" cy="1188720"/>
          </a:xfrm>
        </p:spPr>
        <p:txBody>
          <a:bodyPr>
            <a:normAutofit/>
          </a:bodyPr>
          <a:lstStyle/>
          <a:p>
            <a:r>
              <a:rPr lang="en-US" dirty="0"/>
              <a:t>Effect of tau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8F64C7-1842-3B4E-80BA-71889B04AB25}"/>
                  </a:ext>
                </a:extLst>
              </p:cNvPr>
              <p:cNvSpPr>
                <a:spLocks noGrp="1"/>
              </p:cNvSpPr>
              <p:nvPr>
                <p:ph idx="1"/>
              </p:nvPr>
            </p:nvSpPr>
            <p:spPr>
              <a:xfrm>
                <a:off x="803244" y="2638044"/>
                <a:ext cx="3063765" cy="3263206"/>
              </a:xfrm>
            </p:spPr>
            <p:txBody>
              <a:bodyPr>
                <a:normAutofit/>
              </a:bodyPr>
              <a:lstStyle/>
              <a:p>
                <a:pPr>
                  <a:lnSpc>
                    <a:spcPct val="90000"/>
                  </a:lnSpc>
                </a:pPr>
                <a:r>
                  <a:rPr lang="en-US" dirty="0"/>
                  <a:t>Recall- Null hypothesis: tau = 0, </a:t>
                </a:r>
                <a14:m>
                  <m:oMath xmlns:m="http://schemas.openxmlformats.org/officeDocument/2006/math">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𝐵𝑖𝑛𝑜𝑚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e>
                    </m:nary>
                  </m:oMath>
                </a14:m>
                <a:endParaRPr lang="en-US"/>
              </a:p>
              <a:p>
                <a:pPr>
                  <a:lnSpc>
                    <a:spcPct val="90000"/>
                  </a:lnSpc>
                </a:pPr>
                <a:r>
                  <a:rPr lang="en-US" dirty="0"/>
                  <a:t>Alternative (w/ correlations):  now have network transmission in addition to community </a:t>
                </a:r>
                <a:endParaRPr lang="en-US"/>
              </a:p>
              <a:p>
                <a:pPr lvl="1">
                  <a:lnSpc>
                    <a:spcPct val="90000"/>
                  </a:lnSpc>
                </a:pPr>
                <a:r>
                  <a:rPr lang="en-US" dirty="0"/>
                  <a:t>Result: mean increases by </a:t>
                </a:r>
                <a:r>
                  <a:rPr lang="en-US" i="1" dirty="0"/>
                  <a:t>k </a:t>
                </a:r>
                <a:r>
                  <a:rPr lang="en-US" dirty="0"/>
                  <a:t>new infections compare to the null as soon as tau exceeds a certain threshold</a:t>
                </a:r>
                <a:endParaRPr lang="en-US"/>
              </a:p>
            </p:txBody>
          </p:sp>
        </mc:Choice>
        <mc:Fallback xmlns="">
          <p:sp>
            <p:nvSpPr>
              <p:cNvPr id="3" name="Content Placeholder 2">
                <a:extLst>
                  <a:ext uri="{FF2B5EF4-FFF2-40B4-BE49-F238E27FC236}">
                    <a16:creationId xmlns:a16="http://schemas.microsoft.com/office/drawing/2014/main" id="{948F64C7-1842-3B4E-80BA-71889B04AB25}"/>
                  </a:ext>
                </a:extLst>
              </p:cNvPr>
              <p:cNvSpPr>
                <a:spLocks noGrp="1" noRot="1" noChangeAspect="1" noMove="1" noResize="1" noEditPoints="1" noAdjustHandles="1" noChangeArrowheads="1" noChangeShapeType="1" noTextEdit="1"/>
              </p:cNvSpPr>
              <p:nvPr>
                <p:ph idx="1"/>
              </p:nvPr>
            </p:nvSpPr>
            <p:spPr>
              <a:xfrm>
                <a:off x="803244" y="2638044"/>
                <a:ext cx="3063765" cy="3263206"/>
              </a:xfrm>
              <a:blipFill>
                <a:blip r:embed="rId3"/>
                <a:stretch>
                  <a:fillRect l="-2893" t="-155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histogram&#10;&#10;Description automatically generated">
            <a:extLst>
              <a:ext uri="{FF2B5EF4-FFF2-40B4-BE49-F238E27FC236}">
                <a16:creationId xmlns:a16="http://schemas.microsoft.com/office/drawing/2014/main" id="{166DB2CE-0D5E-884A-85A5-CBA4E090DF72}"/>
              </a:ext>
            </a:extLst>
          </p:cNvPr>
          <p:cNvPicPr>
            <a:picLocks noChangeAspect="1"/>
          </p:cNvPicPr>
          <p:nvPr/>
        </p:nvPicPr>
        <p:blipFill>
          <a:blip r:embed="rId4"/>
          <a:stretch>
            <a:fillRect/>
          </a:stretch>
        </p:blipFill>
        <p:spPr>
          <a:xfrm>
            <a:off x="4758022" y="1675932"/>
            <a:ext cx="6492848" cy="3506135"/>
          </a:xfrm>
          <a:prstGeom prst="rect">
            <a:avLst/>
          </a:prstGeom>
        </p:spPr>
      </p:pic>
    </p:spTree>
    <p:extLst>
      <p:ext uri="{BB962C8B-B14F-4D97-AF65-F5344CB8AC3E}">
        <p14:creationId xmlns:p14="http://schemas.microsoft.com/office/powerpoint/2010/main" val="509792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B1F4-112A-694D-8E3D-F730AAB1B459}"/>
              </a:ext>
            </a:extLst>
          </p:cNvPr>
          <p:cNvSpPr>
            <a:spLocks noGrp="1"/>
          </p:cNvSpPr>
          <p:nvPr>
            <p:ph type="title"/>
          </p:nvPr>
        </p:nvSpPr>
        <p:spPr/>
        <p:txBody>
          <a:bodyPr/>
          <a:lstStyle/>
          <a:p>
            <a:endParaRPr lang="en-US"/>
          </a:p>
        </p:txBody>
      </p:sp>
      <p:pic>
        <p:nvPicPr>
          <p:cNvPr id="4" name="Content Placeholder 3" descr="Text, letter&#10;&#10;Description automatically generated">
            <a:extLst>
              <a:ext uri="{FF2B5EF4-FFF2-40B4-BE49-F238E27FC236}">
                <a16:creationId xmlns:a16="http://schemas.microsoft.com/office/drawing/2014/main" id="{39C1FAFC-A2D4-394A-95F0-0F662AB0C8BD}"/>
              </a:ext>
            </a:extLst>
          </p:cNvPr>
          <p:cNvPicPr>
            <a:picLocks noGrp="1" noChangeAspect="1"/>
          </p:cNvPicPr>
          <p:nvPr>
            <p:ph idx="1"/>
          </p:nvPr>
        </p:nvPicPr>
        <p:blipFill>
          <a:blip r:embed="rId3"/>
          <a:stretch>
            <a:fillRect/>
          </a:stretch>
        </p:blipFill>
        <p:spPr>
          <a:xfrm>
            <a:off x="1367838" y="3205639"/>
            <a:ext cx="9858893" cy="1719262"/>
          </a:xfrm>
          <a:prstGeom prst="rect">
            <a:avLst/>
          </a:prstGeom>
        </p:spPr>
      </p:pic>
    </p:spTree>
    <p:extLst>
      <p:ext uri="{BB962C8B-B14F-4D97-AF65-F5344CB8AC3E}">
        <p14:creationId xmlns:p14="http://schemas.microsoft.com/office/powerpoint/2010/main" val="159671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E23B-0CA7-394F-A89C-9558EEF3DE98}"/>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C5332903-1E7E-9745-9AF0-81C2E2493928}"/>
              </a:ext>
            </a:extLst>
          </p:cNvPr>
          <p:cNvSpPr>
            <a:spLocks noGrp="1"/>
          </p:cNvSpPr>
          <p:nvPr>
            <p:ph idx="1"/>
          </p:nvPr>
        </p:nvSpPr>
        <p:spPr>
          <a:xfrm>
            <a:off x="345186" y="2549274"/>
            <a:ext cx="6055614" cy="4442075"/>
          </a:xfrm>
        </p:spPr>
        <p:txBody>
          <a:bodyPr>
            <a:normAutofit/>
          </a:bodyPr>
          <a:lstStyle/>
          <a:p>
            <a:pPr marL="342900" indent="-342900">
              <a:buFont typeface="+mj-lt"/>
              <a:buAutoNum type="arabicPeriod"/>
            </a:pPr>
            <a:r>
              <a:rPr lang="en-US" dirty="0"/>
              <a:t>Big Picture: Demonstrate changes in pooled testing efficiency when accounting for natural deviations from IID hypotheses in the specimen collection process.  </a:t>
            </a:r>
          </a:p>
          <a:p>
            <a:pPr marL="571500" lvl="1" indent="-342900">
              <a:buFont typeface="+mj-lt"/>
              <a:buAutoNum type="arabicPeriod"/>
            </a:pPr>
            <a:r>
              <a:rPr lang="en-US" dirty="0"/>
              <a:t>Disadvantage of pooled testing is decreased sensitivity. Can considering correlations help with this issue?</a:t>
            </a:r>
          </a:p>
          <a:p>
            <a:pPr marL="571500" lvl="1" indent="-342900">
              <a:buFont typeface="+mj-lt"/>
              <a:buAutoNum type="arabicPeriod"/>
            </a:pPr>
            <a:r>
              <a:rPr lang="en-US" dirty="0"/>
              <a:t>We investigate the effect of these two main deviations from the standard hypotheses on the average and tails of the distribution of efficiency metrics</a:t>
            </a:r>
          </a:p>
          <a:p>
            <a:pPr marL="571500" lvl="1" indent="-342900">
              <a:buFont typeface="+mj-lt"/>
              <a:buAutoNum type="arabicPeriod"/>
            </a:pPr>
            <a:r>
              <a:rPr lang="en-US" dirty="0"/>
              <a:t>Compute mathematically and demonstrate via Monte Carlo simulations. </a:t>
            </a:r>
          </a:p>
          <a:p>
            <a:pPr marL="0" indent="0">
              <a:buNone/>
            </a:pPr>
            <a:endParaRPr lang="en-US" dirty="0"/>
          </a:p>
          <a:p>
            <a:pPr marL="342900" indent="-342900">
              <a:buFont typeface="+mj-lt"/>
              <a:buAutoNum type="arabicPeriod"/>
            </a:pPr>
            <a:endParaRPr lang="en-US" dirty="0"/>
          </a:p>
        </p:txBody>
      </p:sp>
      <p:graphicFrame>
        <p:nvGraphicFramePr>
          <p:cNvPr id="4" name="Content Placeholder 2">
            <a:extLst>
              <a:ext uri="{FF2B5EF4-FFF2-40B4-BE49-F238E27FC236}">
                <a16:creationId xmlns:a16="http://schemas.microsoft.com/office/drawing/2014/main" id="{71F2F415-1777-0E4A-88BC-2603800F87E1}"/>
              </a:ext>
            </a:extLst>
          </p:cNvPr>
          <p:cNvGraphicFramePr>
            <a:graphicFrameLocks/>
          </p:cNvGraphicFramePr>
          <p:nvPr>
            <p:extLst>
              <p:ext uri="{D42A27DB-BD31-4B8C-83A1-F6EECF244321}">
                <p14:modId xmlns:p14="http://schemas.microsoft.com/office/powerpoint/2010/main" val="605010363"/>
              </p:ext>
            </p:extLst>
          </p:nvPr>
        </p:nvGraphicFramePr>
        <p:xfrm>
          <a:off x="4972050" y="2933700"/>
          <a:ext cx="8477250" cy="2464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6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5D780-B228-F54C-A971-8BCD4D1C484C}"/>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Performance depends on positives/pool</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CC8B24-EE45-F74A-8E77-0C332EC97F10}"/>
                  </a:ext>
                </a:extLst>
              </p:cNvPr>
              <p:cNvSpPr>
                <a:spLocks noGrp="1"/>
              </p:cNvSpPr>
              <p:nvPr>
                <p:ph idx="1"/>
              </p:nvPr>
            </p:nvSpPr>
            <p:spPr>
              <a:xfrm>
                <a:off x="158326" y="2826511"/>
                <a:ext cx="4334256" cy="3576489"/>
              </a:xfrm>
            </p:spPr>
            <p:txBody>
              <a:bodyPr>
                <a:normAutofit/>
              </a:bodyPr>
              <a:lstStyle/>
              <a:p>
                <a:r>
                  <a:rPr lang="en-US" dirty="0">
                    <a:solidFill>
                      <a:schemeClr val="bg1"/>
                    </a:solidFill>
                  </a:rPr>
                  <a:t>All metrics to evaluate the performance of pooled testing (Sensitivity, Expected number of tests per sample) only depend pi, tau, and pool size through their dependence on the number of positive samples in the pool</a:t>
                </a: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𝑆𝑒𝑛𝑠</m:t>
                      </m:r>
                      <m:r>
                        <a:rPr lang="en-US" i="1">
                          <a:solidFill>
                            <a:schemeClr val="bg1"/>
                          </a:solidFill>
                          <a:latin typeface="Cambria Math" panose="02040503050406030204" pitchFamily="18" charset="0"/>
                        </a:rPr>
                        <m:t>=</m:t>
                      </m:r>
                      <m:r>
                        <m:rPr>
                          <m:sty m:val="p"/>
                        </m:rPr>
                        <a:rPr lang="el-GR" i="1">
                          <a:solidFill>
                            <a:schemeClr val="bg1"/>
                          </a:solidFill>
                          <a:latin typeface="Cambria Math" panose="02040503050406030204" pitchFamily="18" charset="0"/>
                          <a:ea typeface="Cambria Math" panose="02040503050406030204" pitchFamily="18" charset="0"/>
                        </a:rPr>
                        <m:t>Ε</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𝑆𝑒𝑛𝑠</m:t>
                          </m:r>
                        </m:e>
                        <m:e>
                          <m:nary>
                            <m:naryPr>
                              <m:chr m:val="∑"/>
                              <m:subHide m:val="on"/>
                              <m:supHide m:val="on"/>
                              <m:ctrlPr>
                                <a:rPr lang="en-US" i="1">
                                  <a:solidFill>
                                    <a:schemeClr val="bg1"/>
                                  </a:solidFill>
                                  <a:latin typeface="Cambria Math" panose="02040503050406030204" pitchFamily="18" charset="0"/>
                                </a:rPr>
                              </m:ctrlPr>
                            </m:naryPr>
                            <m:sub/>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𝑌</m:t>
                                  </m:r>
                                </m:e>
                                <m:sub>
                                  <m:r>
                                    <a:rPr lang="en-US" i="1">
                                      <a:solidFill>
                                        <a:schemeClr val="bg1"/>
                                      </a:solidFill>
                                      <a:latin typeface="Cambria Math" panose="02040503050406030204" pitchFamily="18" charset="0"/>
                                    </a:rPr>
                                    <m:t>𝑖</m:t>
                                  </m:r>
                                </m:sub>
                              </m:sSub>
                            </m:e>
                          </m:nary>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r>
                        <a:rPr lang="en-US" i="1">
                          <a:solidFill>
                            <a:schemeClr val="bg1"/>
                          </a:solidFill>
                          <a:latin typeface="Cambria Math" panose="02040503050406030204" pitchFamily="18" charset="0"/>
                        </a:rPr>
                        <m:t>∗ </m:t>
                      </m:r>
                      <m:r>
                        <m:rPr>
                          <m:sty m:val="p"/>
                        </m:rPr>
                        <a:rPr lang="el-GR" i="1">
                          <a:solidFill>
                            <a:schemeClr val="bg1"/>
                          </a:solidFill>
                          <a:latin typeface="Cambria Math" panose="02040503050406030204" pitchFamily="18" charset="0"/>
                          <a:ea typeface="Cambria Math" panose="02040503050406030204" pitchFamily="18" charset="0"/>
                        </a:rPr>
                        <m:t>Ρ</m:t>
                      </m:r>
                      <m:d>
                        <m:dPr>
                          <m:ctrlPr>
                            <a:rPr lang="el-GR" i="1">
                              <a:solidFill>
                                <a:schemeClr val="bg1"/>
                              </a:solidFill>
                              <a:latin typeface="Cambria Math" panose="02040503050406030204" pitchFamily="18" charset="0"/>
                              <a:ea typeface="Cambria Math" panose="02040503050406030204" pitchFamily="18" charset="0"/>
                            </a:rPr>
                          </m:ctrlPr>
                        </m:dPr>
                        <m:e>
                          <m:r>
                            <a:rPr lang="el-GR" i="1">
                              <a:solidFill>
                                <a:schemeClr val="bg1"/>
                              </a:solidFill>
                              <a:latin typeface="Cambria Math" panose="02040503050406030204" pitchFamily="18" charset="0"/>
                              <a:ea typeface="Cambria Math" panose="02040503050406030204" pitchFamily="18" charset="0"/>
                            </a:rPr>
                            <m:t>∑</m:t>
                          </m:r>
                          <m:sSub>
                            <m:sSubPr>
                              <m:ctrlPr>
                                <a:rPr lang="el-GR"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𝑌</m:t>
                              </m:r>
                            </m:e>
                            <m:sub>
                              <m:r>
                                <a:rPr lang="en-US" i="1">
                                  <a:solidFill>
                                    <a:schemeClr val="bg1"/>
                                  </a:solidFill>
                                  <a:latin typeface="Cambria Math" panose="02040503050406030204" pitchFamily="18" charset="0"/>
                                  <a:ea typeface="Cambria Math" panose="02040503050406030204" pitchFamily="18" charset="0"/>
                                </a:rPr>
                                <m:t>𝑖</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a:p>
                <a:pPr marL="0" indent="0">
                  <a:buNone/>
                </a:pPr>
                <a:r>
                  <a:rPr lang="en-US" dirty="0">
                    <a:solidFill>
                      <a:schemeClr val="bg1"/>
                    </a:solidFill>
                  </a:rPr>
                  <a:t>Therefore, critical to understand the distribution shift in number of positive samples/pool in the presence of correlation</a:t>
                </a:r>
              </a:p>
              <a:p>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FCC8B24-EE45-F74A-8E77-0C332EC97F10}"/>
                  </a:ext>
                </a:extLst>
              </p:cNvPr>
              <p:cNvSpPr>
                <a:spLocks noGrp="1" noRot="1" noChangeAspect="1" noMove="1" noResize="1" noEditPoints="1" noAdjustHandles="1" noChangeArrowheads="1" noChangeShapeType="1" noTextEdit="1"/>
              </p:cNvSpPr>
              <p:nvPr>
                <p:ph idx="1"/>
              </p:nvPr>
            </p:nvSpPr>
            <p:spPr>
              <a:xfrm>
                <a:off x="158326" y="2826511"/>
                <a:ext cx="4334256" cy="3576489"/>
              </a:xfrm>
              <a:blipFill>
                <a:blip r:embed="rId2"/>
                <a:stretch>
                  <a:fillRect l="-1170" t="-707"/>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69A7FF9E-B69F-9A44-8F85-F25215F6062B}"/>
              </a:ext>
            </a:extLst>
          </p:cNvPr>
          <p:cNvPicPr>
            <a:picLocks noChangeAspect="1"/>
          </p:cNvPicPr>
          <p:nvPr/>
        </p:nvPicPr>
        <p:blipFill>
          <a:blip r:embed="rId3"/>
          <a:stretch>
            <a:fillRect/>
          </a:stretch>
        </p:blipFill>
        <p:spPr>
          <a:xfrm>
            <a:off x="6245638" y="0"/>
            <a:ext cx="5013832" cy="6891867"/>
          </a:xfrm>
          <a:prstGeom prst="rect">
            <a:avLst/>
          </a:prstGeom>
        </p:spPr>
      </p:pic>
    </p:spTree>
    <p:extLst>
      <p:ext uri="{BB962C8B-B14F-4D97-AF65-F5344CB8AC3E}">
        <p14:creationId xmlns:p14="http://schemas.microsoft.com/office/powerpoint/2010/main" val="158866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42AD-36CE-3B40-A0D3-B317062E9C40}"/>
              </a:ext>
            </a:extLst>
          </p:cNvPr>
          <p:cNvSpPr>
            <a:spLocks noGrp="1"/>
          </p:cNvSpPr>
          <p:nvPr>
            <p:ph type="title"/>
          </p:nvPr>
        </p:nvSpPr>
        <p:spPr/>
        <p:txBody>
          <a:bodyPr/>
          <a:lstStyle/>
          <a:p>
            <a:r>
              <a:rPr lang="en-US" dirty="0"/>
              <a:t>Effect of Positives/pool on Ct</a:t>
            </a:r>
          </a:p>
        </p:txBody>
      </p:sp>
      <p:pic>
        <p:nvPicPr>
          <p:cNvPr id="7" name="Content Placeholder 6" descr="Chart&#10;&#10;Description automatically generated">
            <a:extLst>
              <a:ext uri="{FF2B5EF4-FFF2-40B4-BE49-F238E27FC236}">
                <a16:creationId xmlns:a16="http://schemas.microsoft.com/office/drawing/2014/main" id="{05FEE057-AE1F-CC4E-9E43-9FB4765B3584}"/>
              </a:ext>
            </a:extLst>
          </p:cNvPr>
          <p:cNvPicPr>
            <a:picLocks noGrp="1" noChangeAspect="1"/>
          </p:cNvPicPr>
          <p:nvPr>
            <p:ph idx="1"/>
          </p:nvPr>
        </p:nvPicPr>
        <p:blipFill>
          <a:blip r:embed="rId3"/>
          <a:stretch>
            <a:fillRect/>
          </a:stretch>
        </p:blipFill>
        <p:spPr>
          <a:xfrm>
            <a:off x="6096000" y="2590800"/>
            <a:ext cx="5827907" cy="3541676"/>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93AB0E-7011-6746-8BF6-0E4F38A22B69}"/>
                  </a:ext>
                </a:extLst>
              </p:cNvPr>
              <p:cNvSpPr txBox="1"/>
              <p:nvPr/>
            </p:nvSpPr>
            <p:spPr>
              <a:xfrm>
                <a:off x="971550" y="3821247"/>
                <a:ext cx="4267200" cy="5303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(0)</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𝐶𝑡</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p>
                              </m:sSup>
                            </m:den>
                          </m:f>
                          <m:r>
                            <a:rPr lang="en-US" b="0" i="1" smtClean="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1" name="TextBox 10">
                <a:extLst>
                  <a:ext uri="{FF2B5EF4-FFF2-40B4-BE49-F238E27FC236}">
                    <a16:creationId xmlns:a16="http://schemas.microsoft.com/office/drawing/2014/main" id="{C193AB0E-7011-6746-8BF6-0E4F38A22B69}"/>
                  </a:ext>
                </a:extLst>
              </p:cNvPr>
              <p:cNvSpPr txBox="1">
                <a:spLocks noRot="1" noChangeAspect="1" noMove="1" noResize="1" noEditPoints="1" noAdjustHandles="1" noChangeArrowheads="1" noChangeShapeType="1" noTextEdit="1"/>
              </p:cNvSpPr>
              <p:nvPr/>
            </p:nvSpPr>
            <p:spPr>
              <a:xfrm>
                <a:off x="971550" y="3821247"/>
                <a:ext cx="4267200" cy="530338"/>
              </a:xfrm>
              <a:prstGeom prst="rect">
                <a:avLst/>
              </a:prstGeom>
              <a:blipFill>
                <a:blip r:embed="rId4"/>
                <a:stretch>
                  <a:fillRect b="-930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061F137-D6AE-1047-A88F-ECD1B8908479}"/>
              </a:ext>
            </a:extLst>
          </p:cNvPr>
          <p:cNvSpPr txBox="1"/>
          <p:nvPr/>
        </p:nvSpPr>
        <p:spPr>
          <a:xfrm>
            <a:off x="819150" y="2381250"/>
            <a:ext cx="5010150" cy="1477328"/>
          </a:xfrm>
          <a:prstGeom prst="rect">
            <a:avLst/>
          </a:prstGeom>
          <a:noFill/>
        </p:spPr>
        <p:txBody>
          <a:bodyPr wrap="square" rtlCol="0">
            <a:spAutoFit/>
          </a:bodyPr>
          <a:lstStyle/>
          <a:p>
            <a:r>
              <a:rPr lang="en-US" dirty="0"/>
              <a:t>T = fluorescence required for PCR to register as positive</a:t>
            </a:r>
          </a:p>
          <a:p>
            <a:r>
              <a:rPr lang="en-US" dirty="0"/>
              <a:t>n</a:t>
            </a:r>
            <a:r>
              <a:rPr lang="en-US" baseline="30000" dirty="0"/>
              <a:t>(0)</a:t>
            </a:r>
            <a:r>
              <a:rPr lang="en-US" dirty="0"/>
              <a:t>=viral load of sample</a:t>
            </a:r>
          </a:p>
          <a:p>
            <a:r>
              <a:rPr lang="en-US" dirty="0"/>
              <a:t>At every PCR cycle, viral RNA is ~doubled </a:t>
            </a:r>
            <a:r>
              <a:rPr lang="en-US" dirty="0">
                <a:sym typeface="Wingdings" pitchFamily="2" charset="2"/>
              </a:rPr>
              <a:t> an indirect measure of viral load in the sample:</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2E06B5-FB2A-C647-8636-37246D47D9CC}"/>
                  </a:ext>
                </a:extLst>
              </p:cNvPr>
              <p:cNvSpPr txBox="1"/>
              <p:nvPr/>
            </p:nvSpPr>
            <p:spPr>
              <a:xfrm>
                <a:off x="819150" y="4375245"/>
                <a:ext cx="5010150" cy="1200329"/>
              </a:xfrm>
              <a:prstGeom prst="rect">
                <a:avLst/>
              </a:prstGeom>
              <a:noFill/>
            </p:spPr>
            <p:txBody>
              <a:bodyPr wrap="square" rtlCol="0">
                <a:spAutoFit/>
              </a:bodyPr>
              <a:lstStyle/>
              <a:p>
                <a:r>
                  <a:rPr lang="en-US" dirty="0"/>
                  <a:t>If only one sample in the pool is positive, the Ct value of the pool is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log</m:t>
                            </m:r>
                          </m:e>
                          <m:sub>
                            <m:r>
                              <a:rPr lang="en-US" i="1">
                                <a:latin typeface="Cambria Math" panose="02040503050406030204" pitchFamily="18" charset="0"/>
                                <a:ea typeface="Cambria Math" panose="02040503050406030204" pitchFamily="18" charset="0"/>
                              </a:rPr>
                              <m:t>2</m:t>
                            </m:r>
                          </m:sub>
                        </m:sSub>
                      </m:fName>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e>
                    </m:func>
                  </m:oMath>
                </a14:m>
                <a:r>
                  <a:rPr lang="en-US" dirty="0"/>
                  <a:t> (n=pool size) higher than for individual testing (i.e. much lower sensitivity) </a:t>
                </a:r>
              </a:p>
            </p:txBody>
          </p:sp>
        </mc:Choice>
        <mc:Fallback xmlns="">
          <p:sp>
            <p:nvSpPr>
              <p:cNvPr id="13" name="TextBox 12">
                <a:extLst>
                  <a:ext uri="{FF2B5EF4-FFF2-40B4-BE49-F238E27FC236}">
                    <a16:creationId xmlns:a16="http://schemas.microsoft.com/office/drawing/2014/main" id="{CE2E06B5-FB2A-C647-8636-37246D47D9CC}"/>
                  </a:ext>
                </a:extLst>
              </p:cNvPr>
              <p:cNvSpPr txBox="1">
                <a:spLocks noRot="1" noChangeAspect="1" noMove="1" noResize="1" noEditPoints="1" noAdjustHandles="1" noChangeArrowheads="1" noChangeShapeType="1" noTextEdit="1"/>
              </p:cNvSpPr>
              <p:nvPr/>
            </p:nvSpPr>
            <p:spPr>
              <a:xfrm>
                <a:off x="819150" y="4375245"/>
                <a:ext cx="5010150" cy="1200329"/>
              </a:xfrm>
              <a:prstGeom prst="rect">
                <a:avLst/>
              </a:prstGeom>
              <a:blipFill>
                <a:blip r:embed="rId5"/>
                <a:stretch>
                  <a:fillRect l="-1013" t="-208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A91B4F4-B9BA-A94B-A95D-5D759C9E0DA3}"/>
                  </a:ext>
                </a:extLst>
              </p:cNvPr>
              <p:cNvSpPr txBox="1"/>
              <p:nvPr/>
            </p:nvSpPr>
            <p:spPr>
              <a:xfrm>
                <a:off x="819150" y="5599234"/>
                <a:ext cx="4267200"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𝑑𝑖𝑙𝑢𝑡𝑖𝑜𝑛</m:t>
                          </m:r>
                        </m:sup>
                      </m:sSubSup>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d>
                            <m:dPr>
                              <m:ctrlPr>
                                <a:rPr lang="en-US" b="0" i="1" smtClean="0">
                                  <a:latin typeface="Cambria Math" panose="02040503050406030204" pitchFamily="18" charset="0"/>
                                  <a:ea typeface="Cambria Math" panose="02040503050406030204" pitchFamily="18" charset="0"/>
                                </a:rPr>
                              </m:ctrlPr>
                            </m:dPr>
                            <m:e>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𝑖</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𝐶𝑡</m:t>
                                      </m:r>
                                    </m:sup>
                                  </m:sSup>
                                </m:e>
                              </m:nary>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r>
                                <a:rPr lang="en-US" b="0" i="1" smtClean="0">
                                  <a:latin typeface="Cambria Math" panose="02040503050406030204" pitchFamily="18" charset="0"/>
                                  <a:ea typeface="Cambria Math" panose="02040503050406030204" pitchFamily="18" charset="0"/>
                                </a:rPr>
                                <m:t>𝑛</m:t>
                              </m:r>
                            </m:e>
                          </m:func>
                        </m:e>
                      </m:func>
                    </m:oMath>
                  </m:oMathPara>
                </a14:m>
                <a:endParaRPr lang="en-US" dirty="0"/>
              </a:p>
            </p:txBody>
          </p:sp>
        </mc:Choice>
        <mc:Fallback xmlns="">
          <p:sp>
            <p:nvSpPr>
              <p:cNvPr id="14" name="TextBox 13">
                <a:extLst>
                  <a:ext uri="{FF2B5EF4-FFF2-40B4-BE49-F238E27FC236}">
                    <a16:creationId xmlns:a16="http://schemas.microsoft.com/office/drawing/2014/main" id="{6A91B4F4-B9BA-A94B-A95D-5D759C9E0DA3}"/>
                  </a:ext>
                </a:extLst>
              </p:cNvPr>
              <p:cNvSpPr txBox="1">
                <a:spLocks noRot="1" noChangeAspect="1" noMove="1" noResize="1" noEditPoints="1" noAdjustHandles="1" noChangeArrowheads="1" noChangeShapeType="1" noTextEdit="1"/>
              </p:cNvSpPr>
              <p:nvPr/>
            </p:nvSpPr>
            <p:spPr>
              <a:xfrm>
                <a:off x="819150" y="5599234"/>
                <a:ext cx="4267200" cy="756233"/>
              </a:xfrm>
              <a:prstGeom prst="rect">
                <a:avLst/>
              </a:prstGeom>
              <a:blipFill>
                <a:blip r:embed="rId6"/>
                <a:stretch>
                  <a:fillRect t="-120000" b="-180000"/>
                </a:stretch>
              </a:blipFill>
            </p:spPr>
            <p:txBody>
              <a:bodyPr/>
              <a:lstStyle/>
              <a:p>
                <a:r>
                  <a:rPr lang="en-US">
                    <a:noFill/>
                  </a:rPr>
                  <a:t> </a:t>
                </a:r>
              </a:p>
            </p:txBody>
          </p:sp>
        </mc:Fallback>
      </mc:AlternateContent>
    </p:spTree>
    <p:extLst>
      <p:ext uri="{BB962C8B-B14F-4D97-AF65-F5344CB8AC3E}">
        <p14:creationId xmlns:p14="http://schemas.microsoft.com/office/powerpoint/2010/main" val="833742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7100-7E37-1345-B8AD-2FBCE3484D7B}"/>
              </a:ext>
            </a:extLst>
          </p:cNvPr>
          <p:cNvSpPr>
            <a:spLocks noGrp="1"/>
          </p:cNvSpPr>
          <p:nvPr>
            <p:ph type="title"/>
          </p:nvPr>
        </p:nvSpPr>
        <p:spPr/>
        <p:txBody>
          <a:bodyPr/>
          <a:lstStyle/>
          <a:p>
            <a:r>
              <a:rPr lang="en-US" dirty="0"/>
              <a:t>Effect of Positives/pool on Ct</a:t>
            </a:r>
          </a:p>
        </p:txBody>
      </p:sp>
      <p:sp>
        <p:nvSpPr>
          <p:cNvPr id="3" name="Content Placeholder 2">
            <a:extLst>
              <a:ext uri="{FF2B5EF4-FFF2-40B4-BE49-F238E27FC236}">
                <a16:creationId xmlns:a16="http://schemas.microsoft.com/office/drawing/2014/main" id="{F15328B6-A83E-574E-AA88-90C73BB2A59F}"/>
              </a:ext>
            </a:extLst>
          </p:cNvPr>
          <p:cNvSpPr>
            <a:spLocks noGrp="1"/>
          </p:cNvSpPr>
          <p:nvPr>
            <p:ph idx="1"/>
          </p:nvPr>
        </p:nvSpPr>
        <p:spPr>
          <a:xfrm>
            <a:off x="328422" y="2557272"/>
            <a:ext cx="5604545" cy="1743456"/>
          </a:xfrm>
        </p:spPr>
        <p:txBody>
          <a:bodyPr/>
          <a:lstStyle/>
          <a:p>
            <a:r>
              <a:rPr lang="en-US" dirty="0"/>
              <a:t>Important consequences:</a:t>
            </a:r>
          </a:p>
          <a:p>
            <a:pPr lvl="1"/>
            <a:r>
              <a:rPr lang="en-US" dirty="0"/>
              <a:t>1. Maximum increase in Ct value occurs when one sample in pool is positive – translate sensitivity curve by log2(pool size)</a:t>
            </a:r>
          </a:p>
          <a:p>
            <a:pPr lvl="1"/>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BE42B5E-2EA3-1347-89D6-583E8577ABE7}"/>
                  </a:ext>
                </a:extLst>
              </p:cNvPr>
              <p:cNvSpPr txBox="1"/>
              <p:nvPr/>
            </p:nvSpPr>
            <p:spPr>
              <a:xfrm>
                <a:off x="268986" y="3867844"/>
                <a:ext cx="4267200" cy="2900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𝑑𝑖𝑙𝑢𝑡𝑖𝑜𝑛</m:t>
                          </m:r>
                        </m:sup>
                      </m:sSubSup>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𝑖𝑛𝑑𝑖𝑣𝑖𝑑𝑢𝑎𝑙</m:t>
                              </m:r>
                            </m:sup>
                          </m:sSubSup>
                        </m:fName>
                        <m:e>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r>
                                <a:rPr lang="en-US" b="0" i="1" smtClean="0">
                                  <a:latin typeface="Cambria Math" panose="02040503050406030204" pitchFamily="18" charset="0"/>
                                  <a:ea typeface="Cambria Math" panose="02040503050406030204" pitchFamily="18" charset="0"/>
                                </a:rPr>
                                <m:t>𝑛</m:t>
                              </m:r>
                            </m:e>
                          </m:func>
                        </m:e>
                      </m:func>
                    </m:oMath>
                  </m:oMathPara>
                </a14:m>
                <a:endParaRPr lang="en-US" dirty="0"/>
              </a:p>
            </p:txBody>
          </p:sp>
        </mc:Choice>
        <mc:Fallback>
          <p:sp>
            <p:nvSpPr>
              <p:cNvPr id="4" name="TextBox 3">
                <a:extLst>
                  <a:ext uri="{FF2B5EF4-FFF2-40B4-BE49-F238E27FC236}">
                    <a16:creationId xmlns:a16="http://schemas.microsoft.com/office/drawing/2014/main" id="{DBE42B5E-2EA3-1347-89D6-583E8577ABE7}"/>
                  </a:ext>
                </a:extLst>
              </p:cNvPr>
              <p:cNvSpPr txBox="1">
                <a:spLocks noRot="1" noChangeAspect="1" noMove="1" noResize="1" noEditPoints="1" noAdjustHandles="1" noChangeArrowheads="1" noChangeShapeType="1" noTextEdit="1"/>
              </p:cNvSpPr>
              <p:nvPr/>
            </p:nvSpPr>
            <p:spPr>
              <a:xfrm>
                <a:off x="268986" y="3867844"/>
                <a:ext cx="4267200" cy="290079"/>
              </a:xfrm>
              <a:prstGeom prst="rect">
                <a:avLst/>
              </a:prstGeom>
              <a:blipFill>
                <a:blip r:embed="rId3"/>
                <a:stretch>
                  <a:fillRect b="-3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81A4AD4-BF4F-3844-AC85-05E449352633}"/>
              </a:ext>
            </a:extLst>
          </p:cNvPr>
          <p:cNvSpPr txBox="1"/>
          <p:nvPr/>
        </p:nvSpPr>
        <p:spPr>
          <a:xfrm>
            <a:off x="0" y="4557392"/>
            <a:ext cx="5604545" cy="923330"/>
          </a:xfrm>
          <a:prstGeom prst="rect">
            <a:avLst/>
          </a:prstGeom>
          <a:noFill/>
        </p:spPr>
        <p:txBody>
          <a:bodyPr wrap="square" rtlCol="0">
            <a:spAutoFit/>
          </a:bodyPr>
          <a:lstStyle/>
          <a:p>
            <a:pPr marL="285750" indent="-285750">
              <a:buFont typeface="Arial" panose="020B0604020202020204" pitchFamily="34" charset="0"/>
              <a:buChar char="•"/>
            </a:pPr>
            <a:r>
              <a:rPr lang="en-US" dirty="0"/>
              <a:t>2. For a larger number of positive samples, the dilution actually has a positive effect and </a:t>
            </a:r>
            <a:r>
              <a:rPr lang="en-US" i="1" dirty="0"/>
              <a:t>lowers</a:t>
            </a:r>
            <a:r>
              <a:rPr lang="en-US" dirty="0"/>
              <a:t> the Ct value, leading to increased sensitivity</a:t>
            </a:r>
          </a:p>
        </p:txBody>
      </p:sp>
      <p:pic>
        <p:nvPicPr>
          <p:cNvPr id="7" name="Picture 6" descr="Chart, surface chart&#10;&#10;Description automatically generated">
            <a:extLst>
              <a:ext uri="{FF2B5EF4-FFF2-40B4-BE49-F238E27FC236}">
                <a16:creationId xmlns:a16="http://schemas.microsoft.com/office/drawing/2014/main" id="{BF4DF31C-C448-9B44-8F71-BD0656BFB8AE}"/>
              </a:ext>
            </a:extLst>
          </p:cNvPr>
          <p:cNvPicPr>
            <a:picLocks noChangeAspect="1"/>
          </p:cNvPicPr>
          <p:nvPr/>
        </p:nvPicPr>
        <p:blipFill>
          <a:blip r:embed="rId4"/>
          <a:stretch>
            <a:fillRect/>
          </a:stretch>
        </p:blipFill>
        <p:spPr>
          <a:xfrm>
            <a:off x="6096000" y="2410076"/>
            <a:ext cx="5827014" cy="4066948"/>
          </a:xfrm>
          <a:prstGeom prst="rect">
            <a:avLst/>
          </a:prstGeom>
        </p:spPr>
      </p:pic>
    </p:spTree>
    <p:extLst>
      <p:ext uri="{BB962C8B-B14F-4D97-AF65-F5344CB8AC3E}">
        <p14:creationId xmlns:p14="http://schemas.microsoft.com/office/powerpoint/2010/main" val="1286061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fontScale="90000"/>
          </a:bodyPr>
          <a:lstStyle/>
          <a:p>
            <a:r>
              <a:rPr lang="en-US" dirty="0"/>
              <a:t>2. Pooled Testing w/ variability &amp; Uncertainty</a:t>
            </a:r>
          </a:p>
        </p:txBody>
      </p:sp>
      <p:sp>
        <p:nvSpPr>
          <p:cNvPr id="3" name="Rectangle 2">
            <a:extLst>
              <a:ext uri="{FF2B5EF4-FFF2-40B4-BE49-F238E27FC236}">
                <a16:creationId xmlns:a16="http://schemas.microsoft.com/office/drawing/2014/main" id="{2B1F2DB7-CE8F-8D41-95E7-DB0136F1ABC4}"/>
              </a:ext>
            </a:extLst>
          </p:cNvPr>
          <p:cNvSpPr/>
          <p:nvPr/>
        </p:nvSpPr>
        <p:spPr>
          <a:xfrm>
            <a:off x="5761089" y="4801173"/>
            <a:ext cx="4925961" cy="1200329"/>
          </a:xfrm>
          <a:prstGeom prst="rect">
            <a:avLst/>
          </a:prstGeom>
        </p:spPr>
        <p:txBody>
          <a:bodyPr wrap="square">
            <a:spAutoFit/>
          </a:bodyPr>
          <a:lstStyle/>
          <a:p>
            <a:pPr marL="285750" indent="-285750">
              <a:buFont typeface="Arial" panose="020B0604020202020204" pitchFamily="34" charset="0"/>
              <a:buChar char="•"/>
            </a:pPr>
            <a:r>
              <a:rPr lang="en-US" dirty="0"/>
              <a:t>How to select the transmission rate given data?</a:t>
            </a:r>
          </a:p>
          <a:p>
            <a:pPr marL="285750" indent="-285750">
              <a:buFont typeface="Arial" panose="020B0604020202020204" pitchFamily="34" charset="0"/>
              <a:buChar char="•"/>
            </a:pPr>
            <a:r>
              <a:rPr lang="en-US" dirty="0"/>
              <a:t> What is the impact of the added effect of this heterogeneity? – need to quantify uncertainty in our estimates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20791216"/>
              </p:ext>
            </p:extLst>
          </p:nvPr>
        </p:nvGraphicFramePr>
        <p:xfrm>
          <a:off x="235599" y="1172567"/>
          <a:ext cx="4551481"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CA53C2-E4CC-2B40-BB80-D76621A0046D}"/>
                  </a:ext>
                </a:extLst>
              </p:cNvPr>
              <p:cNvSpPr txBox="1"/>
              <p:nvPr/>
            </p:nvSpPr>
            <p:spPr>
              <a:xfrm>
                <a:off x="6096000" y="1981200"/>
                <a:ext cx="3848100" cy="2308324"/>
              </a:xfrm>
              <a:prstGeom prst="rect">
                <a:avLst/>
              </a:prstGeom>
              <a:noFill/>
            </p:spPr>
            <p:txBody>
              <a:bodyPr wrap="square" rtlCol="0">
                <a:spAutoFit/>
              </a:bodyPr>
              <a:lstStyle/>
              <a:p>
                <a:r>
                  <a:rPr lang="en-US" dirty="0"/>
                  <a:t>Two levels of uncertainty: </a:t>
                </a:r>
              </a:p>
              <a:p>
                <a:pPr marL="342900" indent="-342900">
                  <a:buFont typeface="+mj-lt"/>
                  <a:buAutoNum type="arabicPeriod"/>
                </a:pPr>
                <a:r>
                  <a:rPr lang="en-US" dirty="0"/>
                  <a:t>Variability in the parameter estimates: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0" smtClean="0">
                        <a:latin typeface="Cambria Math" panose="02040503050406030204" pitchFamily="18" charset="0"/>
                        <a:ea typeface="Cambria Math" panose="02040503050406030204" pitchFamily="18" charset="0"/>
                      </a:rPr>
                      <m:t> </m:t>
                    </m:r>
                  </m:oMath>
                </a14:m>
                <a:r>
                  <a:rPr lang="en-US" dirty="0"/>
                  <a:t>are RV and we do not know their true values</a:t>
                </a:r>
              </a:p>
              <a:p>
                <a:pPr marL="342900" indent="-342900">
                  <a:buFont typeface="+mj-lt"/>
                  <a:buAutoNum type="arabicPeriod"/>
                </a:pPr>
                <a:r>
                  <a:rPr lang="en-US" dirty="0"/>
                  <a:t>Within network, individual-level variation: individuals have different risk levels, some edges are stronger than others in network</a:t>
                </a:r>
              </a:p>
            </p:txBody>
          </p:sp>
        </mc:Choice>
        <mc:Fallback xmlns="">
          <p:sp>
            <p:nvSpPr>
              <p:cNvPr id="8" name="TextBox 7">
                <a:extLst>
                  <a:ext uri="{FF2B5EF4-FFF2-40B4-BE49-F238E27FC236}">
                    <a16:creationId xmlns:a16="http://schemas.microsoft.com/office/drawing/2014/main" id="{2DCA53C2-E4CC-2B40-BB80-D76621A0046D}"/>
                  </a:ext>
                </a:extLst>
              </p:cNvPr>
              <p:cNvSpPr txBox="1">
                <a:spLocks noRot="1" noChangeAspect="1" noMove="1" noResize="1" noEditPoints="1" noAdjustHandles="1" noChangeArrowheads="1" noChangeShapeType="1" noTextEdit="1"/>
              </p:cNvSpPr>
              <p:nvPr/>
            </p:nvSpPr>
            <p:spPr>
              <a:xfrm>
                <a:off x="6096000" y="1981200"/>
                <a:ext cx="3848100" cy="2308324"/>
              </a:xfrm>
              <a:prstGeom prst="rect">
                <a:avLst/>
              </a:prstGeom>
              <a:blipFill>
                <a:blip r:embed="rId8"/>
                <a:stretch>
                  <a:fillRect l="-1320" t="-1099" r="-1980" b="-3297"/>
                </a:stretch>
              </a:blipFill>
            </p:spPr>
            <p:txBody>
              <a:bodyPr/>
              <a:lstStyle/>
              <a:p>
                <a:r>
                  <a:rPr lang="en-US">
                    <a:noFill/>
                  </a:rPr>
                  <a:t> </a:t>
                </a:r>
              </a:p>
            </p:txBody>
          </p:sp>
        </mc:Fallback>
      </mc:AlternateContent>
    </p:spTree>
    <p:extLst>
      <p:ext uri="{BB962C8B-B14F-4D97-AF65-F5344CB8AC3E}">
        <p14:creationId xmlns:p14="http://schemas.microsoft.com/office/powerpoint/2010/main" val="1394126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E1B2-DA63-AF47-A7D8-2B97629E13FE}"/>
              </a:ext>
            </a:extLst>
          </p:cNvPr>
          <p:cNvSpPr>
            <a:spLocks noGrp="1"/>
          </p:cNvSpPr>
          <p:nvPr>
            <p:ph type="title"/>
          </p:nvPr>
        </p:nvSpPr>
        <p:spPr>
          <a:xfrm>
            <a:off x="554736" y="490135"/>
            <a:ext cx="5541264" cy="1188720"/>
          </a:xfrm>
        </p:spPr>
        <p:txBody>
          <a:bodyPr/>
          <a:lstStyle/>
          <a:p>
            <a:r>
              <a:rPr lang="en-US" dirty="0"/>
              <a:t>Models for uncertainty</a:t>
            </a:r>
          </a:p>
        </p:txBody>
      </p:sp>
      <p:sp>
        <p:nvSpPr>
          <p:cNvPr id="3" name="Content Placeholder 2">
            <a:extLst>
              <a:ext uri="{FF2B5EF4-FFF2-40B4-BE49-F238E27FC236}">
                <a16:creationId xmlns:a16="http://schemas.microsoft.com/office/drawing/2014/main" id="{0F890FCF-AD3D-5440-ADD9-BEA673F2B5FC}"/>
              </a:ext>
            </a:extLst>
          </p:cNvPr>
          <p:cNvSpPr>
            <a:spLocks noGrp="1"/>
          </p:cNvSpPr>
          <p:nvPr>
            <p:ph idx="1"/>
          </p:nvPr>
        </p:nvSpPr>
        <p:spPr>
          <a:xfrm>
            <a:off x="745236" y="2638044"/>
            <a:ext cx="4074414" cy="3496056"/>
          </a:xfrm>
        </p:spPr>
        <p:txBody>
          <a:bodyPr/>
          <a:lstStyle/>
          <a:p>
            <a:r>
              <a:rPr lang="en-US" dirty="0"/>
              <a:t>Random-effect models for prevalence and transmission probability</a:t>
            </a:r>
          </a:p>
          <a:p>
            <a:r>
              <a:rPr lang="en-US" dirty="0"/>
              <a:t>For each network </a:t>
            </a:r>
            <a:r>
              <a:rPr lang="en-US" i="1" dirty="0"/>
              <a:t>g</a:t>
            </a:r>
            <a:r>
              <a:rPr lang="en-US" dirty="0"/>
              <a:t>, we have network effects for pi and tau</a:t>
            </a:r>
          </a:p>
          <a:p>
            <a:r>
              <a:rPr lang="en-US" dirty="0"/>
              <a:t>Compare to Fixed model</a:t>
            </a:r>
          </a:p>
          <a:p>
            <a:endParaRPr lang="en-US"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25F02CD6-F0F1-0E4B-87D5-0A38B3C36268}"/>
                  </a:ext>
                </a:extLst>
              </p:cNvPr>
              <p:cNvGraphicFramePr/>
              <p:nvPr>
                <p:extLst>
                  <p:ext uri="{D42A27DB-BD31-4B8C-83A1-F6EECF244321}">
                    <p14:modId xmlns:p14="http://schemas.microsoft.com/office/powerpoint/2010/main" val="1159245062"/>
                  </p:ext>
                </p:extLst>
              </p:nvPr>
            </p:nvGraphicFramePr>
            <p:xfrm>
              <a:off x="5407027" y="1505882"/>
              <a:ext cx="6750050" cy="486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25F02CD6-F0F1-0E4B-87D5-0A38B3C36268}"/>
                  </a:ext>
                </a:extLst>
              </p:cNvPr>
              <p:cNvGraphicFramePr/>
              <p:nvPr>
                <p:extLst>
                  <p:ext uri="{D42A27DB-BD31-4B8C-83A1-F6EECF244321}">
                    <p14:modId xmlns:p14="http://schemas.microsoft.com/office/powerpoint/2010/main" val="1159245062"/>
                  </p:ext>
                </p:extLst>
              </p:nvPr>
            </p:nvGraphicFramePr>
            <p:xfrm>
              <a:off x="5407027" y="1505882"/>
              <a:ext cx="6750050" cy="48619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8864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normAutofit/>
          </a:bodyPr>
          <a:lstStyle/>
          <a:p>
            <a:r>
              <a:rPr lang="en-US" dirty="0"/>
              <a:t>simulations</a:t>
            </a:r>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484943661"/>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484943661"/>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Rectangle 5">
            <a:extLst>
              <a:ext uri="{FF2B5EF4-FFF2-40B4-BE49-F238E27FC236}">
                <a16:creationId xmlns:a16="http://schemas.microsoft.com/office/drawing/2014/main" id="{20423880-4B73-1D42-B94F-F2E981567079}"/>
              </a:ext>
            </a:extLst>
          </p:cNvPr>
          <p:cNvSpPr/>
          <p:nvPr/>
        </p:nvSpPr>
        <p:spPr>
          <a:xfrm>
            <a:off x="2231136" y="2331954"/>
            <a:ext cx="6805133" cy="369332"/>
          </a:xfrm>
          <a:prstGeom prst="rect">
            <a:avLst/>
          </a:prstGeom>
        </p:spPr>
        <p:txBody>
          <a:bodyPr wrap="none">
            <a:spAutoFit/>
          </a:bodyPr>
          <a:lstStyle/>
          <a:p>
            <a:pPr lvl="0">
              <a:lnSpc>
                <a:spcPct val="100000"/>
              </a:lnSpc>
            </a:pPr>
            <a:r>
              <a:rPr lang="en-US" dirty="0"/>
              <a:t>MCMC simulations to estimate the evaluation metrics as a function of: </a:t>
            </a:r>
          </a:p>
        </p:txBody>
      </p:sp>
      <p:sp>
        <p:nvSpPr>
          <p:cNvPr id="3" name="TextBox 2">
            <a:extLst>
              <a:ext uri="{FF2B5EF4-FFF2-40B4-BE49-F238E27FC236}">
                <a16:creationId xmlns:a16="http://schemas.microsoft.com/office/drawing/2014/main" id="{8491BC92-BDAF-3E4F-A101-DD24343EA552}"/>
              </a:ext>
            </a:extLst>
          </p:cNvPr>
          <p:cNvSpPr txBox="1"/>
          <p:nvPr/>
        </p:nvSpPr>
        <p:spPr>
          <a:xfrm>
            <a:off x="0" y="6534834"/>
            <a:ext cx="7729728" cy="646331"/>
          </a:xfrm>
          <a:prstGeom prst="rect">
            <a:avLst/>
          </a:prstGeom>
          <a:noFill/>
        </p:spPr>
        <p:txBody>
          <a:bodyPr wrap="square" rtlCol="0">
            <a:spAutoFit/>
          </a:bodyPr>
          <a:lstStyle/>
          <a:p>
            <a:r>
              <a:rPr lang="en-US" dirty="0"/>
              <a:t>Stochastic model adapted from Wang, et al. (provided by Pinsky lab)</a:t>
            </a:r>
          </a:p>
          <a:p>
            <a:endParaRPr lang="en-US" dirty="0"/>
          </a:p>
        </p:txBody>
      </p:sp>
      <p:sp>
        <p:nvSpPr>
          <p:cNvPr id="9" name="Rectangle 8">
            <a:extLst>
              <a:ext uri="{FF2B5EF4-FFF2-40B4-BE49-F238E27FC236}">
                <a16:creationId xmlns:a16="http://schemas.microsoft.com/office/drawing/2014/main" id="{9A315AE4-13C0-0746-B967-3F559A318BF3}"/>
              </a:ext>
            </a:extLst>
          </p:cNvPr>
          <p:cNvSpPr/>
          <p:nvPr/>
        </p:nvSpPr>
        <p:spPr>
          <a:xfrm>
            <a:off x="6268065" y="5514188"/>
            <a:ext cx="3497704" cy="651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206166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5A5F-BB88-FF45-8252-12D0516B228F}"/>
              </a:ext>
            </a:extLst>
          </p:cNvPr>
          <p:cNvSpPr>
            <a:spLocks noGrp="1"/>
          </p:cNvSpPr>
          <p:nvPr>
            <p:ph type="title"/>
          </p:nvPr>
        </p:nvSpPr>
        <p:spPr/>
        <p:txBody>
          <a:bodyPr/>
          <a:lstStyle/>
          <a:p>
            <a:r>
              <a:rPr lang="en-US" dirty="0"/>
              <a:t>Evaluation metrics</a:t>
            </a:r>
          </a:p>
        </p:txBody>
      </p:sp>
      <p:pic>
        <p:nvPicPr>
          <p:cNvPr id="5" name="Content Placeholder 4" descr="Text, letter&#10;&#10;Description automatically generated">
            <a:extLst>
              <a:ext uri="{FF2B5EF4-FFF2-40B4-BE49-F238E27FC236}">
                <a16:creationId xmlns:a16="http://schemas.microsoft.com/office/drawing/2014/main" id="{70AD8993-3AA3-734F-94F0-B1351993B51C}"/>
              </a:ext>
            </a:extLst>
          </p:cNvPr>
          <p:cNvPicPr>
            <a:picLocks noGrp="1" noChangeAspect="1"/>
          </p:cNvPicPr>
          <p:nvPr>
            <p:ph idx="1"/>
          </p:nvPr>
        </p:nvPicPr>
        <p:blipFill rotWithShape="1">
          <a:blip r:embed="rId3"/>
          <a:srcRect l="20505" t="12589" r="19491" b="60390"/>
          <a:stretch/>
        </p:blipFill>
        <p:spPr>
          <a:xfrm>
            <a:off x="751315" y="2331911"/>
            <a:ext cx="5947935" cy="2262536"/>
          </a:xfrm>
        </p:spPr>
      </p:pic>
      <p:pic>
        <p:nvPicPr>
          <p:cNvPr id="6" name="Content Placeholder 4" descr="Text, letter&#10;&#10;Description automatically generated">
            <a:extLst>
              <a:ext uri="{FF2B5EF4-FFF2-40B4-BE49-F238E27FC236}">
                <a16:creationId xmlns:a16="http://schemas.microsoft.com/office/drawing/2014/main" id="{5B1314B0-F986-574C-8BC1-989B508804B9}"/>
              </a:ext>
            </a:extLst>
          </p:cNvPr>
          <p:cNvPicPr>
            <a:picLocks noChangeAspect="1"/>
          </p:cNvPicPr>
          <p:nvPr/>
        </p:nvPicPr>
        <p:blipFill rotWithShape="1">
          <a:blip r:embed="rId3"/>
          <a:srcRect l="16593" t="60931" r="18485" b="31677"/>
          <a:stretch/>
        </p:blipFill>
        <p:spPr>
          <a:xfrm>
            <a:off x="751315" y="4704589"/>
            <a:ext cx="6651764" cy="639765"/>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AA7688FF-D5E2-5842-B647-72E037A30284}"/>
              </a:ext>
            </a:extLst>
          </p:cNvPr>
          <p:cNvPicPr>
            <a:picLocks noChangeAspect="1"/>
          </p:cNvPicPr>
          <p:nvPr/>
        </p:nvPicPr>
        <p:blipFill rotWithShape="1">
          <a:blip r:embed="rId4"/>
          <a:srcRect t="56971"/>
          <a:stretch/>
        </p:blipFill>
        <p:spPr>
          <a:xfrm>
            <a:off x="751315" y="5924268"/>
            <a:ext cx="8526035" cy="639764"/>
          </a:xfrm>
          <a:prstGeom prst="rect">
            <a:avLst/>
          </a:prstGeom>
        </p:spPr>
      </p:pic>
      <p:sp>
        <p:nvSpPr>
          <p:cNvPr id="9" name="TextBox 8">
            <a:extLst>
              <a:ext uri="{FF2B5EF4-FFF2-40B4-BE49-F238E27FC236}">
                <a16:creationId xmlns:a16="http://schemas.microsoft.com/office/drawing/2014/main" id="{4212F40C-F1B0-654F-8022-C6A141B1EFD6}"/>
              </a:ext>
            </a:extLst>
          </p:cNvPr>
          <p:cNvSpPr txBox="1"/>
          <p:nvPr/>
        </p:nvSpPr>
        <p:spPr>
          <a:xfrm>
            <a:off x="751315" y="5565290"/>
            <a:ext cx="4506485" cy="369332"/>
          </a:xfrm>
          <a:prstGeom prst="rect">
            <a:avLst/>
          </a:prstGeom>
          <a:solidFill>
            <a:schemeClr val="bg1"/>
          </a:solidFill>
        </p:spPr>
        <p:txBody>
          <a:bodyPr wrap="square" rtlCol="0">
            <a:spAutoFit/>
          </a:bodyPr>
          <a:lstStyle/>
          <a:p>
            <a:r>
              <a:rPr lang="en-US" b="1" dirty="0">
                <a:latin typeface="Times New Roman" panose="02020603050405020304" pitchFamily="18" charset="0"/>
                <a:cs typeface="Times New Roman" panose="02020603050405020304" pitchFamily="18" charset="0"/>
              </a:rPr>
              <a:t>Expected Number of Tests per Sample:</a:t>
            </a:r>
          </a:p>
        </p:txBody>
      </p:sp>
    </p:spTree>
    <p:extLst>
      <p:ext uri="{BB962C8B-B14F-4D97-AF65-F5344CB8AC3E}">
        <p14:creationId xmlns:p14="http://schemas.microsoft.com/office/powerpoint/2010/main" val="424737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DE3F5C0-3ED6-2741-B797-DDDBAAE37968}"/>
              </a:ext>
            </a:extLst>
          </p:cNvPr>
          <p:cNvPicPr>
            <a:picLocks noGrp="1" noChangeAspect="1"/>
          </p:cNvPicPr>
          <p:nvPr>
            <p:ph idx="1"/>
          </p:nvPr>
        </p:nvPicPr>
        <p:blipFill>
          <a:blip r:embed="rId3"/>
          <a:stretch>
            <a:fillRect/>
          </a:stretch>
        </p:blipFill>
        <p:spPr>
          <a:xfrm>
            <a:off x="2790364" y="1052014"/>
            <a:ext cx="7606352" cy="4753971"/>
          </a:xfrm>
          <a:prstGeom prst="rect">
            <a:avLst/>
          </a:prstGeom>
        </p:spPr>
      </p:pic>
      <p:sp>
        <p:nvSpPr>
          <p:cNvPr id="21" name="Oval 2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0CE80-0A0B-9F43-8FDC-A9A1ACEA851B}"/>
              </a:ext>
            </a:extLst>
          </p:cNvPr>
          <p:cNvSpPr>
            <a:spLocks noGrp="1"/>
          </p:cNvSpPr>
          <p:nvPr>
            <p:ph type="title"/>
          </p:nvPr>
        </p:nvSpPr>
        <p:spPr>
          <a:xfrm>
            <a:off x="0" y="789110"/>
            <a:ext cx="3451178" cy="1993392"/>
          </a:xfrm>
          <a:prstGeom prst="ellipse">
            <a:avLst/>
          </a:prstGeom>
          <a:noFill/>
          <a:ln>
            <a:solidFill>
              <a:srgbClr val="FFFFFF"/>
            </a:solidFill>
          </a:ln>
        </p:spPr>
        <p:txBody>
          <a:bodyPr vert="horz" lIns="182880" tIns="182880" rIns="182880" bIns="182880" rtlCol="0" anchor="ctr">
            <a:noAutofit/>
          </a:bodyPr>
          <a:lstStyle/>
          <a:p>
            <a:r>
              <a:rPr lang="en-US" sz="2000" dirty="0">
                <a:solidFill>
                  <a:srgbClr val="FFFFFF"/>
                </a:solidFill>
              </a:rPr>
              <a:t>Divergence from H0</a:t>
            </a:r>
          </a:p>
        </p:txBody>
      </p:sp>
    </p:spTree>
    <p:extLst>
      <p:ext uri="{BB962C8B-B14F-4D97-AF65-F5344CB8AC3E}">
        <p14:creationId xmlns:p14="http://schemas.microsoft.com/office/powerpoint/2010/main" val="422186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35A99C0-9034-9C45-9D4A-6056DD070456}"/>
              </a:ext>
            </a:extLst>
          </p:cNvPr>
          <p:cNvPicPr>
            <a:picLocks noChangeAspect="1"/>
          </p:cNvPicPr>
          <p:nvPr/>
        </p:nvPicPr>
        <p:blipFill rotWithShape="1">
          <a:blip r:embed="rId3"/>
          <a:srcRect r="18942"/>
          <a:stretch/>
        </p:blipFill>
        <p:spPr>
          <a:xfrm>
            <a:off x="0" y="-1"/>
            <a:ext cx="4605019" cy="3550707"/>
          </a:xfrm>
          <a:prstGeom prst="rect">
            <a:avLst/>
          </a:prstGeom>
        </p:spPr>
      </p:pic>
      <p:pic>
        <p:nvPicPr>
          <p:cNvPr id="9" name="Picture 8" descr="Chart&#10;&#10;Description automatically generated">
            <a:extLst>
              <a:ext uri="{FF2B5EF4-FFF2-40B4-BE49-F238E27FC236}">
                <a16:creationId xmlns:a16="http://schemas.microsoft.com/office/drawing/2014/main" id="{E190D930-44CD-A34A-B3C5-AC2DF14A9E9C}"/>
              </a:ext>
            </a:extLst>
          </p:cNvPr>
          <p:cNvPicPr>
            <a:picLocks noChangeAspect="1"/>
          </p:cNvPicPr>
          <p:nvPr/>
        </p:nvPicPr>
        <p:blipFill rotWithShape="1">
          <a:blip r:embed="rId4"/>
          <a:srcRect r="19151"/>
          <a:stretch/>
        </p:blipFill>
        <p:spPr>
          <a:xfrm>
            <a:off x="29849" y="3270935"/>
            <a:ext cx="4632960" cy="3581509"/>
          </a:xfrm>
          <a:prstGeom prst="rect">
            <a:avLst/>
          </a:prstGeom>
        </p:spPr>
      </p:pic>
      <p:pic>
        <p:nvPicPr>
          <p:cNvPr id="11" name="Picture 10" descr="Chart&#10;&#10;Description automatically generated">
            <a:extLst>
              <a:ext uri="{FF2B5EF4-FFF2-40B4-BE49-F238E27FC236}">
                <a16:creationId xmlns:a16="http://schemas.microsoft.com/office/drawing/2014/main" id="{9C631454-7E16-F440-994F-895DDC6BE83E}"/>
              </a:ext>
            </a:extLst>
          </p:cNvPr>
          <p:cNvPicPr>
            <a:picLocks noChangeAspect="1"/>
          </p:cNvPicPr>
          <p:nvPr/>
        </p:nvPicPr>
        <p:blipFill rotWithShape="1">
          <a:blip r:embed="rId5"/>
          <a:srcRect r="19753"/>
          <a:stretch/>
        </p:blipFill>
        <p:spPr>
          <a:xfrm>
            <a:off x="4605019" y="0"/>
            <a:ext cx="4632960" cy="3608389"/>
          </a:xfrm>
          <a:prstGeom prst="rect">
            <a:avLst/>
          </a:prstGeom>
        </p:spPr>
      </p:pic>
      <p:pic>
        <p:nvPicPr>
          <p:cNvPr id="17" name="Picture 16" descr="Diagram&#10;&#10;Description automatically generated">
            <a:extLst>
              <a:ext uri="{FF2B5EF4-FFF2-40B4-BE49-F238E27FC236}">
                <a16:creationId xmlns:a16="http://schemas.microsoft.com/office/drawing/2014/main" id="{C29131FE-59F9-9A4A-B7C9-2005A8033C52}"/>
              </a:ext>
            </a:extLst>
          </p:cNvPr>
          <p:cNvPicPr>
            <a:picLocks noChangeAspect="1"/>
          </p:cNvPicPr>
          <p:nvPr/>
        </p:nvPicPr>
        <p:blipFill rotWithShape="1">
          <a:blip r:embed="rId3"/>
          <a:srcRect l="81661" t="17825" b="17499"/>
          <a:stretch/>
        </p:blipFill>
        <p:spPr>
          <a:xfrm>
            <a:off x="9712826" y="2123244"/>
            <a:ext cx="1983874" cy="4372806"/>
          </a:xfrm>
          <a:prstGeom prst="rect">
            <a:avLst/>
          </a:prstGeom>
        </p:spPr>
      </p:pic>
      <p:pic>
        <p:nvPicPr>
          <p:cNvPr id="5" name="Content Placeholder 4">
            <a:extLst>
              <a:ext uri="{FF2B5EF4-FFF2-40B4-BE49-F238E27FC236}">
                <a16:creationId xmlns:a16="http://schemas.microsoft.com/office/drawing/2014/main" id="{8135AEAB-DD8C-3647-A34A-B397C22F0574}"/>
              </a:ext>
            </a:extLst>
          </p:cNvPr>
          <p:cNvPicPr>
            <a:picLocks noGrp="1" noChangeAspect="1"/>
          </p:cNvPicPr>
          <p:nvPr>
            <p:ph idx="1"/>
          </p:nvPr>
        </p:nvPicPr>
        <p:blipFill rotWithShape="1">
          <a:blip r:embed="rId6"/>
          <a:srcRect r="19753"/>
          <a:stretch/>
        </p:blipFill>
        <p:spPr>
          <a:xfrm>
            <a:off x="4600534" y="3240564"/>
            <a:ext cx="4637445" cy="3611880"/>
          </a:xfrm>
        </p:spPr>
      </p:pic>
      <p:sp>
        <p:nvSpPr>
          <p:cNvPr id="20" name="Title 1">
            <a:extLst>
              <a:ext uri="{FF2B5EF4-FFF2-40B4-BE49-F238E27FC236}">
                <a16:creationId xmlns:a16="http://schemas.microsoft.com/office/drawing/2014/main" id="{6E8DBFD2-1B43-7147-9BCE-54E8B5002607}"/>
              </a:ext>
            </a:extLst>
          </p:cNvPr>
          <p:cNvSpPr>
            <a:spLocks noGrp="1"/>
          </p:cNvSpPr>
          <p:nvPr>
            <p:ph type="title"/>
          </p:nvPr>
        </p:nvSpPr>
        <p:spPr>
          <a:xfrm>
            <a:off x="9353005" y="248194"/>
            <a:ext cx="2690949" cy="1149532"/>
          </a:xfrm>
        </p:spPr>
        <p:txBody>
          <a:bodyPr/>
          <a:lstStyle/>
          <a:p>
            <a:r>
              <a:rPr lang="en-US" dirty="0"/>
              <a:t>Sensitivity</a:t>
            </a:r>
          </a:p>
        </p:txBody>
      </p:sp>
    </p:spTree>
    <p:extLst>
      <p:ext uri="{BB962C8B-B14F-4D97-AF65-F5344CB8AC3E}">
        <p14:creationId xmlns:p14="http://schemas.microsoft.com/office/powerpoint/2010/main" val="433334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698A-356F-1F4C-B402-DC26233700C0}"/>
              </a:ext>
            </a:extLst>
          </p:cNvPr>
          <p:cNvSpPr>
            <a:spLocks noGrp="1"/>
          </p:cNvSpPr>
          <p:nvPr>
            <p:ph type="title"/>
          </p:nvPr>
        </p:nvSpPr>
        <p:spPr>
          <a:xfrm>
            <a:off x="821436" y="602742"/>
            <a:ext cx="3864864" cy="1054608"/>
          </a:xfrm>
        </p:spPr>
        <p:txBody>
          <a:bodyPr>
            <a:normAutofit fontScale="90000"/>
          </a:bodyPr>
          <a:lstStyle/>
          <a:p>
            <a:r>
              <a:rPr lang="en-US" dirty="0"/>
              <a:t>All metrics, All graph effect</a:t>
            </a:r>
          </a:p>
        </p:txBody>
      </p:sp>
      <p:pic>
        <p:nvPicPr>
          <p:cNvPr id="5" name="Content Placeholder 4">
            <a:extLst>
              <a:ext uri="{FF2B5EF4-FFF2-40B4-BE49-F238E27FC236}">
                <a16:creationId xmlns:a16="http://schemas.microsoft.com/office/drawing/2014/main" id="{D5E62F0F-5721-754A-A255-E718086098CC}"/>
              </a:ext>
            </a:extLst>
          </p:cNvPr>
          <p:cNvPicPr>
            <a:picLocks noGrp="1" noChangeAspect="1"/>
          </p:cNvPicPr>
          <p:nvPr>
            <p:ph idx="1"/>
          </p:nvPr>
        </p:nvPicPr>
        <p:blipFill>
          <a:blip r:embed="rId3"/>
          <a:stretch>
            <a:fillRect/>
          </a:stretch>
        </p:blipFill>
        <p:spPr>
          <a:xfrm>
            <a:off x="5251269" y="100806"/>
            <a:ext cx="6769281" cy="6769281"/>
          </a:xfrm>
        </p:spPr>
      </p:pic>
    </p:spTree>
    <p:extLst>
      <p:ext uri="{BB962C8B-B14F-4D97-AF65-F5344CB8AC3E}">
        <p14:creationId xmlns:p14="http://schemas.microsoft.com/office/powerpoint/2010/main" val="242570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11DD-F822-C541-A142-F1EAB2147E2F}"/>
              </a:ext>
            </a:extLst>
          </p:cNvPr>
          <p:cNvSpPr>
            <a:spLocks noGrp="1"/>
          </p:cNvSpPr>
          <p:nvPr>
            <p:ph type="title"/>
          </p:nvPr>
        </p:nvSpPr>
        <p:spPr>
          <a:xfrm>
            <a:off x="804672" y="964692"/>
            <a:ext cx="3066937" cy="1188720"/>
          </a:xfrm>
        </p:spPr>
        <p:txBody>
          <a:bodyPr>
            <a:normAutofit fontScale="90000"/>
          </a:bodyPr>
          <a:lstStyle/>
          <a:p>
            <a:r>
              <a:rPr lang="en-US" dirty="0"/>
              <a:t>pooled testing advantages</a:t>
            </a:r>
          </a:p>
        </p:txBody>
      </p:sp>
      <p:sp>
        <p:nvSpPr>
          <p:cNvPr id="3" name="Content Placeholder 2">
            <a:extLst>
              <a:ext uri="{FF2B5EF4-FFF2-40B4-BE49-F238E27FC236}">
                <a16:creationId xmlns:a16="http://schemas.microsoft.com/office/drawing/2014/main" id="{69857A1F-E2F1-5345-8362-8D8EA6FF81FB}"/>
              </a:ext>
            </a:extLst>
          </p:cNvPr>
          <p:cNvSpPr>
            <a:spLocks noGrp="1"/>
          </p:cNvSpPr>
          <p:nvPr>
            <p:ph idx="1"/>
          </p:nvPr>
        </p:nvSpPr>
        <p:spPr>
          <a:xfrm>
            <a:off x="803244" y="2638044"/>
            <a:ext cx="3063765" cy="3263206"/>
          </a:xfrm>
        </p:spPr>
        <p:txBody>
          <a:bodyPr>
            <a:normAutofit/>
          </a:bodyPr>
          <a:lstStyle/>
          <a:p>
            <a:r>
              <a:rPr lang="en-US" dirty="0"/>
              <a:t>Problem:</a:t>
            </a:r>
          </a:p>
          <a:p>
            <a:pPr lvl="1"/>
            <a:r>
              <a:rPr lang="en-US" dirty="0"/>
              <a:t>Limited laboratory capacity, delayed results, insufficient widespread testing</a:t>
            </a:r>
          </a:p>
          <a:p>
            <a:pPr lvl="1"/>
            <a:r>
              <a:rPr lang="en-US" dirty="0"/>
              <a:t>Testing capacity must be increased and maintained for the foreseeable future</a:t>
            </a:r>
          </a:p>
          <a:p>
            <a:pPr lvl="1"/>
            <a:r>
              <a:rPr lang="en-US" dirty="0"/>
              <a:t>Potentially frequent testing in wide variety of settings will be needed</a:t>
            </a:r>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BA081B-68D1-994A-9DDA-683944825E61}"/>
              </a:ext>
            </a:extLst>
          </p:cNvPr>
          <p:cNvPicPr>
            <a:picLocks noChangeAspect="1"/>
          </p:cNvPicPr>
          <p:nvPr/>
        </p:nvPicPr>
        <p:blipFill>
          <a:blip r:embed="rId3"/>
          <a:stretch>
            <a:fillRect/>
          </a:stretch>
        </p:blipFill>
        <p:spPr>
          <a:xfrm>
            <a:off x="4823366" y="1954043"/>
            <a:ext cx="6227064" cy="2957855"/>
          </a:xfrm>
          <a:prstGeom prst="rect">
            <a:avLst/>
          </a:prstGeom>
        </p:spPr>
      </p:pic>
    </p:spTree>
    <p:extLst>
      <p:ext uri="{BB962C8B-B14F-4D97-AF65-F5344CB8AC3E}">
        <p14:creationId xmlns:p14="http://schemas.microsoft.com/office/powerpoint/2010/main" val="3889508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A6F6-EDC6-2D43-AAD6-32D63ABAE9E1}"/>
              </a:ext>
            </a:extLst>
          </p:cNvPr>
          <p:cNvSpPr>
            <a:spLocks noGrp="1"/>
          </p:cNvSpPr>
          <p:nvPr>
            <p:ph type="title"/>
          </p:nvPr>
        </p:nvSpPr>
        <p:spPr>
          <a:xfrm>
            <a:off x="392810" y="1021842"/>
            <a:ext cx="5455539" cy="1397508"/>
          </a:xfrm>
        </p:spPr>
        <p:txBody>
          <a:bodyPr/>
          <a:lstStyle/>
          <a:p>
            <a:r>
              <a:rPr lang="en-US" dirty="0"/>
              <a:t>Optimizing metrics</a:t>
            </a:r>
          </a:p>
        </p:txBody>
      </p:sp>
      <p:pic>
        <p:nvPicPr>
          <p:cNvPr id="5" name="Content Placeholder 4">
            <a:extLst>
              <a:ext uri="{FF2B5EF4-FFF2-40B4-BE49-F238E27FC236}">
                <a16:creationId xmlns:a16="http://schemas.microsoft.com/office/drawing/2014/main" id="{F5B99212-0D4B-2742-A283-85DA3F5A240A}"/>
              </a:ext>
            </a:extLst>
          </p:cNvPr>
          <p:cNvPicPr>
            <a:picLocks noGrp="1" noChangeAspect="1"/>
          </p:cNvPicPr>
          <p:nvPr>
            <p:ph idx="1"/>
          </p:nvPr>
        </p:nvPicPr>
        <p:blipFill>
          <a:blip r:embed="rId3"/>
          <a:stretch>
            <a:fillRect/>
          </a:stretch>
        </p:blipFill>
        <p:spPr>
          <a:xfrm>
            <a:off x="4545013" y="2638425"/>
            <a:ext cx="3101975" cy="3101975"/>
          </a:xfrm>
        </p:spPr>
      </p:pic>
      <p:pic>
        <p:nvPicPr>
          <p:cNvPr id="9" name="Picture 8" descr="Chart, scatter chart&#10;&#10;Description automatically generated">
            <a:extLst>
              <a:ext uri="{FF2B5EF4-FFF2-40B4-BE49-F238E27FC236}">
                <a16:creationId xmlns:a16="http://schemas.microsoft.com/office/drawing/2014/main" id="{D5BB2D49-4EFB-9748-8050-C7980AC28301}"/>
              </a:ext>
            </a:extLst>
          </p:cNvPr>
          <p:cNvPicPr>
            <a:picLocks noChangeAspect="1"/>
          </p:cNvPicPr>
          <p:nvPr/>
        </p:nvPicPr>
        <p:blipFill>
          <a:blip r:embed="rId4"/>
          <a:stretch>
            <a:fillRect/>
          </a:stretch>
        </p:blipFill>
        <p:spPr>
          <a:xfrm>
            <a:off x="6096000" y="793242"/>
            <a:ext cx="5740400" cy="5740400"/>
          </a:xfrm>
          <a:prstGeom prst="rect">
            <a:avLst/>
          </a:prstGeom>
        </p:spPr>
      </p:pic>
      <p:sp>
        <p:nvSpPr>
          <p:cNvPr id="10" name="TextBox 9">
            <a:extLst>
              <a:ext uri="{FF2B5EF4-FFF2-40B4-BE49-F238E27FC236}">
                <a16:creationId xmlns:a16="http://schemas.microsoft.com/office/drawing/2014/main" id="{CDD3A5B8-BFE6-4741-9FC1-D7F3D536D145}"/>
              </a:ext>
            </a:extLst>
          </p:cNvPr>
          <p:cNvSpPr txBox="1"/>
          <p:nvPr/>
        </p:nvSpPr>
        <p:spPr>
          <a:xfrm>
            <a:off x="749670" y="3248870"/>
            <a:ext cx="474181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Expected  number of tests must be considered simultaneously with other metrics (poor indicator on its own: a test that is always negative has best efficiency, 1/n, but zero sensitivity)</a:t>
            </a:r>
          </a:p>
          <a:p>
            <a:pPr marL="285750" indent="-285750">
              <a:buFont typeface="Arial" panose="020B0604020202020204" pitchFamily="34" charset="0"/>
              <a:buChar char="•"/>
            </a:pPr>
            <a:r>
              <a:rPr lang="en-US" dirty="0"/>
              <a:t>Consider area under the curve of sensitivity vs. number tests / sample as pool size varies</a:t>
            </a:r>
          </a:p>
        </p:txBody>
      </p:sp>
    </p:spTree>
    <p:extLst>
      <p:ext uri="{BB962C8B-B14F-4D97-AF65-F5344CB8AC3E}">
        <p14:creationId xmlns:p14="http://schemas.microsoft.com/office/powerpoint/2010/main" val="1515031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20E8-8BF0-6340-981F-287BFE93E7C1}"/>
              </a:ext>
            </a:extLst>
          </p:cNvPr>
          <p:cNvSpPr>
            <a:spLocks noGrp="1"/>
          </p:cNvSpPr>
          <p:nvPr>
            <p:ph type="title"/>
          </p:nvPr>
        </p:nvSpPr>
        <p:spPr/>
        <p:txBody>
          <a:bodyPr/>
          <a:lstStyle/>
          <a:p>
            <a:r>
              <a:rPr lang="en-US" dirty="0"/>
              <a:t>AUC</a:t>
            </a:r>
          </a:p>
        </p:txBody>
      </p:sp>
      <p:pic>
        <p:nvPicPr>
          <p:cNvPr id="5" name="Content Placeholder 4">
            <a:extLst>
              <a:ext uri="{FF2B5EF4-FFF2-40B4-BE49-F238E27FC236}">
                <a16:creationId xmlns:a16="http://schemas.microsoft.com/office/drawing/2014/main" id="{5845D50F-14C9-B748-95B3-9C8CA297CBDB}"/>
              </a:ext>
            </a:extLst>
          </p:cNvPr>
          <p:cNvPicPr>
            <a:picLocks noGrp="1" noChangeAspect="1"/>
          </p:cNvPicPr>
          <p:nvPr>
            <p:ph idx="1"/>
          </p:nvPr>
        </p:nvPicPr>
        <p:blipFill>
          <a:blip r:embed="rId3"/>
          <a:stretch>
            <a:fillRect/>
          </a:stretch>
        </p:blipFill>
        <p:spPr>
          <a:xfrm>
            <a:off x="2700020" y="2343150"/>
            <a:ext cx="6654800" cy="4159250"/>
          </a:xfrm>
        </p:spPr>
      </p:pic>
    </p:spTree>
    <p:extLst>
      <p:ext uri="{BB962C8B-B14F-4D97-AF65-F5344CB8AC3E}">
        <p14:creationId xmlns:p14="http://schemas.microsoft.com/office/powerpoint/2010/main" val="84076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F9F-236F-7441-9EF7-5B83BF3A1611}"/>
              </a:ext>
            </a:extLst>
          </p:cNvPr>
          <p:cNvSpPr>
            <a:spLocks noGrp="1"/>
          </p:cNvSpPr>
          <p:nvPr>
            <p:ph type="title"/>
          </p:nvPr>
        </p:nvSpPr>
        <p:spPr/>
        <p:txBody>
          <a:bodyPr/>
          <a:lstStyle/>
          <a:p>
            <a:r>
              <a:rPr lang="en-US"/>
              <a:t>Using data to inform parameter distributions</a:t>
            </a:r>
            <a:endParaRPr lang="en-US" dirty="0"/>
          </a:p>
        </p:txBody>
      </p:sp>
      <p:pic>
        <p:nvPicPr>
          <p:cNvPr id="8" name="Picture Placeholder 7" descr="Pandemic flattening curve line graph outline">
            <a:extLst>
              <a:ext uri="{FF2B5EF4-FFF2-40B4-BE49-F238E27FC236}">
                <a16:creationId xmlns:a16="http://schemas.microsoft.com/office/drawing/2014/main" id="{66FDB6A5-6AD3-E14C-A5AE-ED15A5CF830A}"/>
              </a:ext>
            </a:extLst>
          </p:cNvPr>
          <p:cNvPicPr>
            <a:picLocks noGrp="1" noChangeAspect="1"/>
          </p:cNvPicPr>
          <p:nvPr>
            <p:ph type="pic" idx="1"/>
          </p:nvPr>
        </p:nvPicPr>
        <p:blipFill>
          <a:blip r:embed="rId3">
            <a:extLst>
              <a:ext uri="{96DAC541-7B7A-43D3-8B79-37D633B846F1}">
                <asvg:svgBlip xmlns:asvg="http://schemas.microsoft.com/office/drawing/2016/SVG/main" r:embed="rId4"/>
              </a:ext>
            </a:extLst>
          </a:blip>
          <a:srcRect l="5509" r="5509"/>
          <a:stretch>
            <a:fillRect/>
          </a:stretch>
        </p:blipFill>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A872D81-E359-F74A-9616-C868EDDD7266}"/>
                  </a:ext>
                </a:extLst>
              </p:cNvPr>
              <p:cNvSpPr>
                <a:spLocks noGrp="1"/>
              </p:cNvSpPr>
              <p:nvPr>
                <p:ph type="body" sz="half" idx="2"/>
              </p:nvPr>
            </p:nvSpPr>
            <p:spPr/>
            <p:txBody>
              <a:bodyPr>
                <a:normAutofit/>
              </a:bodyPr>
              <a:lstStyle/>
              <a:p>
                <a:r>
                  <a:rPr lang="en-US" sz="3000" dirty="0"/>
                  <a:t>For </a:t>
                </a:r>
                <a14:m>
                  <m:oMath xmlns:m="http://schemas.openxmlformats.org/officeDocument/2006/math">
                    <m:r>
                      <a:rPr lang="en-US" sz="3000" i="1" smtClean="0">
                        <a:latin typeface="Cambria Math" panose="02040503050406030204" pitchFamily="18" charset="0"/>
                        <a:ea typeface="Cambria Math" panose="02040503050406030204" pitchFamily="18" charset="0"/>
                      </a:rPr>
                      <m:t>𝜏</m:t>
                    </m:r>
                  </m:oMath>
                </a14:m>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𝜋</m:t>
                    </m:r>
                  </m:oMath>
                </a14:m>
                <a:r>
                  <a:rPr lang="en-US" sz="3000" dirty="0"/>
                  <a:t> and Ct</a:t>
                </a:r>
              </a:p>
            </p:txBody>
          </p:sp>
        </mc:Choice>
        <mc:Fallback xmlns="">
          <p:sp>
            <p:nvSpPr>
              <p:cNvPr id="4" name="Text Placeholder 3">
                <a:extLst>
                  <a:ext uri="{FF2B5EF4-FFF2-40B4-BE49-F238E27FC236}">
                    <a16:creationId xmlns:a16="http://schemas.microsoft.com/office/drawing/2014/main" id="{8A872D81-E359-F74A-9616-C868EDDD7266}"/>
                  </a:ext>
                </a:extLst>
              </p:cNvPr>
              <p:cNvSpPr>
                <a:spLocks noGrp="1" noRot="1" noChangeAspect="1" noMove="1" noResize="1" noEditPoints="1" noAdjustHandles="1" noChangeArrowheads="1" noChangeShapeType="1" noTextEdit="1"/>
              </p:cNvSpPr>
              <p:nvPr>
                <p:ph type="body" sz="half" idx="2"/>
              </p:nvPr>
            </p:nvSpPr>
            <p:spPr>
              <a:blipFill>
                <a:blip r:embed="rId5"/>
                <a:stretch>
                  <a:fillRect t="-2874"/>
                </a:stretch>
              </a:blipFill>
            </p:spPr>
            <p:txBody>
              <a:bodyPr/>
              <a:lstStyle/>
              <a:p>
                <a:r>
                  <a:rPr lang="en-US">
                    <a:noFill/>
                  </a:rPr>
                  <a:t> </a:t>
                </a:r>
              </a:p>
            </p:txBody>
          </p:sp>
        </mc:Fallback>
      </mc:AlternateContent>
    </p:spTree>
    <p:extLst>
      <p:ext uri="{BB962C8B-B14F-4D97-AF65-F5344CB8AC3E}">
        <p14:creationId xmlns:p14="http://schemas.microsoft.com/office/powerpoint/2010/main" val="52836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Ct Value distribution</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516-C120-3A49-9140-7B2CBCC5F3C7}"/>
              </a:ext>
            </a:extLst>
          </p:cNvPr>
          <p:cNvSpPr>
            <a:spLocks noGrp="1"/>
          </p:cNvSpPr>
          <p:nvPr>
            <p:ph type="title"/>
          </p:nvPr>
        </p:nvSpPr>
        <p:spPr/>
        <p:txBody>
          <a:bodyPr/>
          <a:lstStyle/>
          <a:p>
            <a:r>
              <a:rPr lang="en-US" dirty="0"/>
              <a:t>Heterogeneity in transmission</a:t>
            </a:r>
          </a:p>
        </p:txBody>
      </p:sp>
      <p:sp>
        <p:nvSpPr>
          <p:cNvPr id="3" name="Content Placeholder 2">
            <a:extLst>
              <a:ext uri="{FF2B5EF4-FFF2-40B4-BE49-F238E27FC236}">
                <a16:creationId xmlns:a16="http://schemas.microsoft.com/office/drawing/2014/main" id="{4A92DFED-FDF5-AB42-9F19-1900D39D667F}"/>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AE2845C6-659A-D04C-B759-970210331CA5}"/>
              </a:ext>
            </a:extLst>
          </p:cNvPr>
          <p:cNvPicPr>
            <a:picLocks noChangeAspect="1"/>
          </p:cNvPicPr>
          <p:nvPr/>
        </p:nvPicPr>
        <p:blipFill>
          <a:blip r:embed="rId3"/>
          <a:stretch>
            <a:fillRect/>
          </a:stretch>
        </p:blipFill>
        <p:spPr>
          <a:xfrm>
            <a:off x="2034409" y="2338633"/>
            <a:ext cx="8367890" cy="4519367"/>
          </a:xfrm>
          <a:prstGeom prst="rect">
            <a:avLst/>
          </a:prstGeom>
        </p:spPr>
      </p:pic>
    </p:spTree>
    <p:extLst>
      <p:ext uri="{BB962C8B-B14F-4D97-AF65-F5344CB8AC3E}">
        <p14:creationId xmlns:p14="http://schemas.microsoft.com/office/powerpoint/2010/main" val="3349501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AEFFD-ADBD-374D-AC81-EF12041C9DB2}"/>
              </a:ext>
            </a:extLst>
          </p:cNvPr>
          <p:cNvSpPr>
            <a:spLocks noGrp="1"/>
          </p:cNvSpPr>
          <p:nvPr>
            <p:ph type="title"/>
          </p:nvPr>
        </p:nvSpPr>
        <p:spPr>
          <a:xfrm>
            <a:off x="804673" y="802767"/>
            <a:ext cx="3044952" cy="1898904"/>
          </a:xfrm>
        </p:spPr>
        <p:txBody>
          <a:bodyPr vert="horz" lIns="274320" tIns="182880" rIns="274320" bIns="182880" rtlCol="0" anchor="ctr" anchorCtr="1">
            <a:normAutofit/>
          </a:bodyPr>
          <a:lstStyle/>
          <a:p>
            <a:r>
              <a:rPr lang="en-US" dirty="0"/>
              <a:t>Informed priors: tau</a:t>
            </a:r>
          </a:p>
        </p:txBody>
      </p:sp>
      <p:sp>
        <p:nvSpPr>
          <p:cNvPr id="3" name="Content Placeholder 2">
            <a:extLst>
              <a:ext uri="{FF2B5EF4-FFF2-40B4-BE49-F238E27FC236}">
                <a16:creationId xmlns:a16="http://schemas.microsoft.com/office/drawing/2014/main" id="{1D875279-0B93-AB4F-B181-9F614E66EB36}"/>
              </a:ext>
            </a:extLst>
          </p:cNvPr>
          <p:cNvSpPr>
            <a:spLocks noGrp="1"/>
          </p:cNvSpPr>
          <p:nvPr>
            <p:ph idx="1"/>
          </p:nvPr>
        </p:nvSpPr>
        <p:spPr>
          <a:xfrm>
            <a:off x="804672" y="3095243"/>
            <a:ext cx="2910077" cy="2959990"/>
          </a:xfrm>
        </p:spPr>
        <p:txBody>
          <a:bodyPr vert="horz" lIns="91440" tIns="45720" rIns="91440" bIns="45720" rtlCol="0">
            <a:normAutofit/>
          </a:bodyPr>
          <a:lstStyle/>
          <a:p>
            <a:r>
              <a:rPr lang="en-US" kern="1200" dirty="0">
                <a:solidFill>
                  <a:srgbClr val="FFFFFF"/>
                </a:solidFill>
                <a:latin typeface="+mn-lt"/>
                <a:ea typeface="+mn-ea"/>
                <a:cs typeface="+mn-cs"/>
              </a:rPr>
              <a:t>Data on Secondary Attack Rate (SAR) from 207 household clusters of varying sizes</a:t>
            </a:r>
          </a:p>
          <a:p>
            <a:r>
              <a:rPr lang="en-US" dirty="0">
                <a:solidFill>
                  <a:srgbClr val="FFFFFF"/>
                </a:solidFill>
              </a:rPr>
              <a:t>Problem: very zero inflated</a:t>
            </a:r>
          </a:p>
          <a:p>
            <a:r>
              <a:rPr lang="en-US" dirty="0">
                <a:solidFill>
                  <a:srgbClr val="FFFFFF"/>
                </a:solidFill>
              </a:rPr>
              <a:t>EM algorithm does not converge</a:t>
            </a:r>
          </a:p>
          <a:p>
            <a:r>
              <a:rPr lang="en-US" dirty="0">
                <a:solidFill>
                  <a:srgbClr val="FFFFFF"/>
                </a:solidFill>
              </a:rPr>
              <a:t>Fit distribution using Beta  Binomial</a:t>
            </a:r>
          </a:p>
        </p:txBody>
      </p:sp>
      <p:sp>
        <p:nvSpPr>
          <p:cNvPr id="12" name="Rectangle 11">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CEFE7B-1C89-B246-9573-1343D65C370E}"/>
              </a:ext>
            </a:extLst>
          </p:cNvPr>
          <p:cNvPicPr>
            <a:picLocks noChangeAspect="1"/>
          </p:cNvPicPr>
          <p:nvPr/>
        </p:nvPicPr>
        <p:blipFill>
          <a:blip r:embed="rId2"/>
          <a:stretch>
            <a:fillRect/>
          </a:stretch>
        </p:blipFill>
        <p:spPr>
          <a:xfrm>
            <a:off x="5140452" y="1419987"/>
            <a:ext cx="5925312" cy="3703320"/>
          </a:xfrm>
          <a:prstGeom prst="rect">
            <a:avLst/>
          </a:prstGeom>
        </p:spPr>
      </p:pic>
    </p:spTree>
    <p:extLst>
      <p:ext uri="{BB962C8B-B14F-4D97-AF65-F5344CB8AC3E}">
        <p14:creationId xmlns:p14="http://schemas.microsoft.com/office/powerpoint/2010/main" val="132308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6D7D-A7D3-1946-8194-47FF80923ED6}"/>
              </a:ext>
            </a:extLst>
          </p:cNvPr>
          <p:cNvSpPr>
            <a:spLocks noGrp="1"/>
          </p:cNvSpPr>
          <p:nvPr>
            <p:ph type="title"/>
          </p:nvPr>
        </p:nvSpPr>
        <p:spPr/>
        <p:txBody>
          <a:bodyPr/>
          <a:lstStyle/>
          <a:p>
            <a:r>
              <a:rPr lang="en-US" dirty="0"/>
              <a:t>Tau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5BB444-A352-424A-A8A5-E2C2CFA9EFF4}"/>
                  </a:ext>
                </a:extLst>
              </p:cNvPr>
              <p:cNvSpPr>
                <a:spLocks noGrp="1"/>
              </p:cNvSpPr>
              <p:nvPr>
                <p:ph idx="1"/>
              </p:nvPr>
            </p:nvSpPr>
            <p:spPr>
              <a:xfrm>
                <a:off x="1166488" y="2392654"/>
                <a:ext cx="10168262" cy="4181210"/>
              </a:xfrm>
            </p:spPr>
            <p:txBody>
              <a:bodyPr>
                <a:normAutofit/>
              </a:bodyPr>
              <a:lstStyle/>
              <a:p>
                <a:r>
                  <a:rPr lang="en-US" dirty="0"/>
                  <a:t>Re-parameterize Beta distribution so that expected mean of the prior is a single parameter: </a:t>
                </a:r>
                <a14:m>
                  <m:oMath xmlns:m="http://schemas.openxmlformats.org/officeDocument/2006/math">
                    <m:r>
                      <a:rPr lang="en-US" b="0" i="1" smtClean="0">
                        <a:latin typeface="Cambria Math" panose="02040503050406030204" pitchFamily="18" charset="0"/>
                      </a:rPr>
                      <m:t>𝐵𝑒𝑡𝑎</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𝜇</m:t>
                            </m:r>
                          </m:e>
                        </m:d>
                      </m:e>
                    </m: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oMath>
                </a14:m>
                <a:endParaRPr lang="en-US" dirty="0"/>
              </a:p>
              <a:p>
                <a:r>
                  <a:rPr lang="en-US" dirty="0"/>
                  <a:t>Let </a:t>
                </a:r>
                <a:r>
                  <a:rPr lang="en-US" i="1" dirty="0" err="1"/>
                  <a:t>k</a:t>
                </a:r>
                <a:r>
                  <a:rPr lang="en-US" i="1" baseline="-25000" dirty="0" err="1"/>
                  <a:t>i</a:t>
                </a:r>
                <a:r>
                  <a:rPr lang="en-US" i="1" dirty="0"/>
                  <a:t> </a:t>
                </a:r>
                <a:r>
                  <a:rPr lang="en-US" dirty="0"/>
                  <a:t>be the number of successes out of </a:t>
                </a:r>
                <a:r>
                  <a:rPr lang="en-US" i="1" dirty="0" err="1"/>
                  <a:t>n</a:t>
                </a:r>
                <a:r>
                  <a:rPr lang="en-US" i="1" baseline="-25000" dirty="0" err="1"/>
                  <a:t>i</a:t>
                </a:r>
                <a:r>
                  <a:rPr lang="en-US" i="1" dirty="0"/>
                  <a:t> </a:t>
                </a:r>
                <a:r>
                  <a:rPr lang="en-US" dirty="0"/>
                  <a:t>trials for event </a:t>
                </a:r>
                <a:r>
                  <a:rPr lang="en-US" i="1" dirty="0" err="1"/>
                  <a:t>i</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𝐵𝑖𝑛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𝐵𝑒𝑡𝑎</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𝑖𝑖𝑑</m:t>
                      </m:r>
                    </m:oMath>
                  </m:oMathPara>
                </a14:m>
                <a:endParaRPr lang="en-US" dirty="0"/>
              </a:p>
              <a:p>
                <a:r>
                  <a:rPr lang="en-US" dirty="0"/>
                  <a:t>Use the data (sample) to get point estimates: </a:t>
                </a:r>
              </a:p>
              <a:p>
                <a:r>
                  <a:rPr lang="en-US" dirty="0"/>
                  <a:t>Then find theta, the probability of success for the event:</a:t>
                </a:r>
              </a:p>
              <a:p>
                <a:pPr marL="0" indent="0">
                  <a:buNone/>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n</a:t>
                </a:r>
                <a:r>
                  <a:rPr lang="en-US" baseline="-25000" dirty="0">
                    <a:ea typeface="Cambria Math" panose="02040503050406030204" pitchFamily="18" charset="0"/>
                  </a:rPr>
                  <a:t>i</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8D5BB444-A352-424A-A8A5-E2C2CFA9EFF4}"/>
                  </a:ext>
                </a:extLst>
              </p:cNvPr>
              <p:cNvSpPr>
                <a:spLocks noGrp="1" noRot="1" noChangeAspect="1" noMove="1" noResize="1" noEditPoints="1" noAdjustHandles="1" noChangeArrowheads="1" noChangeShapeType="1" noTextEdit="1"/>
              </p:cNvSpPr>
              <p:nvPr>
                <p:ph idx="1"/>
              </p:nvPr>
            </p:nvSpPr>
            <p:spPr>
              <a:xfrm>
                <a:off x="1166488" y="2392654"/>
                <a:ext cx="10168262" cy="4181210"/>
              </a:xfrm>
              <a:blipFill>
                <a:blip r:embed="rId3"/>
                <a:stretch>
                  <a:fillRect l="-374" t="-606"/>
                </a:stretch>
              </a:blipFill>
            </p:spPr>
            <p:txBody>
              <a:bodyPr/>
              <a:lstStyle/>
              <a:p>
                <a:r>
                  <a:rPr lang="en-US">
                    <a:noFill/>
                  </a:rPr>
                  <a:t> </a:t>
                </a:r>
              </a:p>
            </p:txBody>
          </p:sp>
        </mc:Fallback>
      </mc:AlternateContent>
      <p:pic>
        <p:nvPicPr>
          <p:cNvPr id="5" name="Picture 4" descr="Text&#10;&#10;Description automatically generated">
            <a:extLst>
              <a:ext uri="{FF2B5EF4-FFF2-40B4-BE49-F238E27FC236}">
                <a16:creationId xmlns:a16="http://schemas.microsoft.com/office/drawing/2014/main" id="{35B64EA1-D058-8B40-997E-D7D2FDA75020}"/>
              </a:ext>
            </a:extLst>
          </p:cNvPr>
          <p:cNvPicPr>
            <a:picLocks noChangeAspect="1"/>
          </p:cNvPicPr>
          <p:nvPr/>
        </p:nvPicPr>
        <p:blipFill>
          <a:blip r:embed="rId4"/>
          <a:stretch>
            <a:fillRect/>
          </a:stretch>
        </p:blipFill>
        <p:spPr>
          <a:xfrm>
            <a:off x="7749837" y="3958160"/>
            <a:ext cx="3275675" cy="2854946"/>
          </a:xfrm>
          <a:prstGeom prst="rect">
            <a:avLst/>
          </a:prstGeom>
        </p:spPr>
      </p:pic>
    </p:spTree>
    <p:extLst>
      <p:ext uri="{BB962C8B-B14F-4D97-AF65-F5344CB8AC3E}">
        <p14:creationId xmlns:p14="http://schemas.microsoft.com/office/powerpoint/2010/main" val="2217610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4B0D-2F7D-6742-8ABB-866D2624A374}"/>
              </a:ext>
            </a:extLst>
          </p:cNvPr>
          <p:cNvSpPr>
            <a:spLocks noGrp="1"/>
          </p:cNvSpPr>
          <p:nvPr>
            <p:ph type="title"/>
          </p:nvPr>
        </p:nvSpPr>
        <p:spPr/>
        <p:txBody>
          <a:bodyPr/>
          <a:lstStyle/>
          <a:p>
            <a:r>
              <a:rPr lang="en-US" dirty="0"/>
              <a:t>Fitted distribution: tau</a:t>
            </a:r>
          </a:p>
        </p:txBody>
      </p:sp>
      <p:pic>
        <p:nvPicPr>
          <p:cNvPr id="6" name="Content Placeholder 5">
            <a:extLst>
              <a:ext uri="{FF2B5EF4-FFF2-40B4-BE49-F238E27FC236}">
                <a16:creationId xmlns:a16="http://schemas.microsoft.com/office/drawing/2014/main" id="{DE87B0A3-518C-5C4C-AF33-908D3730FB15}"/>
              </a:ext>
            </a:extLst>
          </p:cNvPr>
          <p:cNvPicPr>
            <a:picLocks noGrp="1" noChangeAspect="1"/>
          </p:cNvPicPr>
          <p:nvPr>
            <p:ph idx="1"/>
          </p:nvPr>
        </p:nvPicPr>
        <p:blipFill>
          <a:blip r:embed="rId3"/>
          <a:stretch>
            <a:fillRect/>
          </a:stretch>
        </p:blipFill>
        <p:spPr>
          <a:xfrm>
            <a:off x="6283962" y="2956150"/>
            <a:ext cx="5595005" cy="3496878"/>
          </a:xfrm>
        </p:spPr>
      </p:pic>
      <p:pic>
        <p:nvPicPr>
          <p:cNvPr id="4" name="Picture 3">
            <a:extLst>
              <a:ext uri="{FF2B5EF4-FFF2-40B4-BE49-F238E27FC236}">
                <a16:creationId xmlns:a16="http://schemas.microsoft.com/office/drawing/2014/main" id="{1B627EE1-0FE1-654F-AFE6-916ED6DC11C9}"/>
              </a:ext>
            </a:extLst>
          </p:cNvPr>
          <p:cNvPicPr>
            <a:picLocks noChangeAspect="1"/>
          </p:cNvPicPr>
          <p:nvPr/>
        </p:nvPicPr>
        <p:blipFill>
          <a:blip r:embed="rId4"/>
          <a:stretch>
            <a:fillRect/>
          </a:stretch>
        </p:blipFill>
        <p:spPr>
          <a:xfrm>
            <a:off x="170481" y="2132657"/>
            <a:ext cx="6253082" cy="3908177"/>
          </a:xfrm>
          <a:prstGeom prst="rect">
            <a:avLst/>
          </a:prstGeom>
        </p:spPr>
      </p:pic>
    </p:spTree>
    <p:extLst>
      <p:ext uri="{BB962C8B-B14F-4D97-AF65-F5344CB8AC3E}">
        <p14:creationId xmlns:p14="http://schemas.microsoft.com/office/powerpoint/2010/main" val="994865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C999-F526-B54B-AEBD-B609F6D63860}"/>
              </a:ext>
            </a:extLst>
          </p:cNvPr>
          <p:cNvSpPr>
            <a:spLocks noGrp="1"/>
          </p:cNvSpPr>
          <p:nvPr>
            <p:ph type="title"/>
          </p:nvPr>
        </p:nvSpPr>
        <p:spPr/>
        <p:txBody>
          <a:bodyPr/>
          <a:lstStyle/>
          <a:p>
            <a:r>
              <a:rPr lang="en-US" dirty="0"/>
              <a:t>Sampling tau from fitted distribution</a:t>
            </a:r>
          </a:p>
        </p:txBody>
      </p:sp>
      <p:pic>
        <p:nvPicPr>
          <p:cNvPr id="5" name="Content Placeholder 4">
            <a:extLst>
              <a:ext uri="{FF2B5EF4-FFF2-40B4-BE49-F238E27FC236}">
                <a16:creationId xmlns:a16="http://schemas.microsoft.com/office/drawing/2014/main" id="{8583325F-E853-CC4D-A540-4D170A4A6BE1}"/>
              </a:ext>
            </a:extLst>
          </p:cNvPr>
          <p:cNvPicPr>
            <a:picLocks noGrp="1" noChangeAspect="1"/>
          </p:cNvPicPr>
          <p:nvPr>
            <p:ph idx="1"/>
          </p:nvPr>
        </p:nvPicPr>
        <p:blipFill>
          <a:blip r:embed="rId2"/>
          <a:stretch>
            <a:fillRect/>
          </a:stretch>
        </p:blipFill>
        <p:spPr>
          <a:xfrm>
            <a:off x="2732242" y="2365042"/>
            <a:ext cx="6727515" cy="4204697"/>
          </a:xfrm>
        </p:spPr>
      </p:pic>
    </p:spTree>
    <p:extLst>
      <p:ext uri="{BB962C8B-B14F-4D97-AF65-F5344CB8AC3E}">
        <p14:creationId xmlns:p14="http://schemas.microsoft.com/office/powerpoint/2010/main" val="311777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7359-F8E9-B74E-9BBB-77A57F40ACA1}"/>
              </a:ext>
            </a:extLst>
          </p:cNvPr>
          <p:cNvSpPr>
            <a:spLocks noGrp="1"/>
          </p:cNvSpPr>
          <p:nvPr>
            <p:ph type="title"/>
          </p:nvPr>
        </p:nvSpPr>
        <p:spPr/>
        <p:txBody>
          <a:bodyPr/>
          <a:lstStyle/>
          <a:p>
            <a:r>
              <a:rPr lang="en-US" dirty="0"/>
              <a:t>Tau Distribution</a:t>
            </a:r>
          </a:p>
        </p:txBody>
      </p:sp>
      <p:sp>
        <p:nvSpPr>
          <p:cNvPr id="3" name="Content Placeholder 2">
            <a:extLst>
              <a:ext uri="{FF2B5EF4-FFF2-40B4-BE49-F238E27FC236}">
                <a16:creationId xmlns:a16="http://schemas.microsoft.com/office/drawing/2014/main" id="{907AE616-E84B-CC41-A3A5-2372664CFAA7}"/>
              </a:ext>
            </a:extLst>
          </p:cNvPr>
          <p:cNvSpPr>
            <a:spLocks noGrp="1"/>
          </p:cNvSpPr>
          <p:nvPr>
            <p:ph idx="1"/>
          </p:nvPr>
        </p:nvSpPr>
        <p:spPr>
          <a:xfrm>
            <a:off x="450850" y="2638042"/>
            <a:ext cx="4425950" cy="3255266"/>
          </a:xfrm>
        </p:spPr>
        <p:txBody>
          <a:bodyPr/>
          <a:lstStyle/>
          <a:p>
            <a:r>
              <a:rPr lang="en-US" dirty="0"/>
              <a:t>Fitted Beta distributions to 95% CI from published literature for SAR in different settings – but get very different results from prior fitting method</a:t>
            </a:r>
          </a:p>
          <a:p>
            <a:r>
              <a:rPr lang="en-US" dirty="0"/>
              <a:t>Need to think more about how to get reasonable tau distributions</a:t>
            </a:r>
          </a:p>
        </p:txBody>
      </p:sp>
      <p:pic>
        <p:nvPicPr>
          <p:cNvPr id="4" name="Picture 3" descr="Chart, histogram&#10;&#10;Description automatically generated">
            <a:extLst>
              <a:ext uri="{FF2B5EF4-FFF2-40B4-BE49-F238E27FC236}">
                <a16:creationId xmlns:a16="http://schemas.microsoft.com/office/drawing/2014/main" id="{B692B99D-04AE-9B43-8039-7E9C8F06BF73}"/>
              </a:ext>
            </a:extLst>
          </p:cNvPr>
          <p:cNvPicPr>
            <a:picLocks noChangeAspect="1"/>
          </p:cNvPicPr>
          <p:nvPr/>
        </p:nvPicPr>
        <p:blipFill>
          <a:blip r:embed="rId2"/>
          <a:stretch>
            <a:fillRect/>
          </a:stretch>
        </p:blipFill>
        <p:spPr>
          <a:xfrm>
            <a:off x="5086350" y="2179131"/>
            <a:ext cx="6654800" cy="4019807"/>
          </a:xfrm>
          <a:prstGeom prst="rect">
            <a:avLst/>
          </a:prstGeom>
        </p:spPr>
      </p:pic>
    </p:spTree>
    <p:extLst>
      <p:ext uri="{BB962C8B-B14F-4D97-AF65-F5344CB8AC3E}">
        <p14:creationId xmlns:p14="http://schemas.microsoft.com/office/powerpoint/2010/main" val="210130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a:t>
            </a:r>
          </a:p>
          <a:p>
            <a:r>
              <a:rPr lang="en-US" dirty="0">
                <a:sym typeface="Wingdings" pitchFamily="2" charset="2"/>
              </a:rPr>
              <a:t>More complicated methods may be more “optimal”, but 2-stage Dorfman is practical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CE23-8D90-AB46-904C-4080D634772A}"/>
              </a:ext>
            </a:extLst>
          </p:cNvPr>
          <p:cNvSpPr>
            <a:spLocks noGrp="1"/>
          </p:cNvSpPr>
          <p:nvPr>
            <p:ph type="title"/>
          </p:nvPr>
        </p:nvSpPr>
        <p:spPr/>
        <p:txBody>
          <a:bodyPr/>
          <a:lstStyle/>
          <a:p>
            <a:r>
              <a:rPr lang="en-US" dirty="0"/>
              <a:t>Parameter distributions: Pi</a:t>
            </a:r>
          </a:p>
        </p:txBody>
      </p:sp>
      <p:pic>
        <p:nvPicPr>
          <p:cNvPr id="5" name="Content Placeholder 4">
            <a:extLst>
              <a:ext uri="{FF2B5EF4-FFF2-40B4-BE49-F238E27FC236}">
                <a16:creationId xmlns:a16="http://schemas.microsoft.com/office/drawing/2014/main" id="{EE5EA36B-21CF-4041-B35E-27C6EE10DEC9}"/>
              </a:ext>
            </a:extLst>
          </p:cNvPr>
          <p:cNvPicPr>
            <a:picLocks noGrp="1" noChangeAspect="1"/>
          </p:cNvPicPr>
          <p:nvPr>
            <p:ph idx="1"/>
          </p:nvPr>
        </p:nvPicPr>
        <p:blipFill>
          <a:blip r:embed="rId3"/>
          <a:stretch>
            <a:fillRect/>
          </a:stretch>
        </p:blipFill>
        <p:spPr>
          <a:xfrm>
            <a:off x="223519" y="2153412"/>
            <a:ext cx="6219139" cy="3886962"/>
          </a:xfrm>
        </p:spPr>
      </p:pic>
      <p:pic>
        <p:nvPicPr>
          <p:cNvPr id="7" name="Picture 6">
            <a:extLst>
              <a:ext uri="{FF2B5EF4-FFF2-40B4-BE49-F238E27FC236}">
                <a16:creationId xmlns:a16="http://schemas.microsoft.com/office/drawing/2014/main" id="{B6FF8D06-6A18-3F42-A6C5-24CD045B00BD}"/>
              </a:ext>
            </a:extLst>
          </p:cNvPr>
          <p:cNvPicPr>
            <a:picLocks noChangeAspect="1"/>
          </p:cNvPicPr>
          <p:nvPr/>
        </p:nvPicPr>
        <p:blipFill>
          <a:blip r:embed="rId4"/>
          <a:stretch>
            <a:fillRect/>
          </a:stretch>
        </p:blipFill>
        <p:spPr>
          <a:xfrm>
            <a:off x="5972860" y="2838450"/>
            <a:ext cx="6219139" cy="3886962"/>
          </a:xfrm>
          <a:prstGeom prst="rect">
            <a:avLst/>
          </a:prstGeom>
        </p:spPr>
      </p:pic>
      <p:sp>
        <p:nvSpPr>
          <p:cNvPr id="8" name="TextBox 7">
            <a:extLst>
              <a:ext uri="{FF2B5EF4-FFF2-40B4-BE49-F238E27FC236}">
                <a16:creationId xmlns:a16="http://schemas.microsoft.com/office/drawing/2014/main" id="{BDAF64CF-EF69-854D-A2A9-5CBBAE1D8480}"/>
              </a:ext>
            </a:extLst>
          </p:cNvPr>
          <p:cNvSpPr txBox="1"/>
          <p:nvPr/>
        </p:nvSpPr>
        <p:spPr>
          <a:xfrm>
            <a:off x="214679" y="6198227"/>
            <a:ext cx="5090108" cy="369332"/>
          </a:xfrm>
          <a:prstGeom prst="rect">
            <a:avLst/>
          </a:prstGeom>
          <a:noFill/>
        </p:spPr>
        <p:txBody>
          <a:bodyPr wrap="square" rtlCol="0">
            <a:spAutoFit/>
          </a:bodyPr>
          <a:lstStyle/>
          <a:p>
            <a:r>
              <a:rPr lang="en-US" dirty="0"/>
              <a:t>Ideas about how to fit a distribution to these data??</a:t>
            </a:r>
          </a:p>
        </p:txBody>
      </p:sp>
    </p:spTree>
    <p:extLst>
      <p:ext uri="{BB962C8B-B14F-4D97-AF65-F5344CB8AC3E}">
        <p14:creationId xmlns:p14="http://schemas.microsoft.com/office/powerpoint/2010/main" val="4112094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7944-0315-4449-9291-FFE6EAB6EAC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25E0571-B312-0B43-83CE-72CB2094841C}"/>
              </a:ext>
            </a:extLst>
          </p:cNvPr>
          <p:cNvSpPr>
            <a:spLocks noGrp="1"/>
          </p:cNvSpPr>
          <p:nvPr>
            <p:ph idx="1"/>
          </p:nvPr>
        </p:nvSpPr>
        <p:spPr>
          <a:xfrm>
            <a:off x="2231136" y="2638044"/>
            <a:ext cx="7729728" cy="3845883"/>
          </a:xfrm>
        </p:spPr>
        <p:txBody>
          <a:bodyPr>
            <a:normAutofit/>
          </a:bodyPr>
          <a:lstStyle/>
          <a:p>
            <a:r>
              <a:rPr lang="en-US" dirty="0"/>
              <a:t>Specimen collection process could have natural correlation process (e.g. dorms, offices) that we want to account for; frequent and widespread testing potentially needed for a long time</a:t>
            </a:r>
          </a:p>
          <a:p>
            <a:r>
              <a:rPr lang="en-US" dirty="0"/>
              <a:t>Two effects</a:t>
            </a:r>
          </a:p>
          <a:p>
            <a:pPr lvl="1"/>
            <a:r>
              <a:rPr lang="en-US" b="1" dirty="0"/>
              <a:t>Correlations</a:t>
            </a:r>
            <a:r>
              <a:rPr lang="en-US" dirty="0"/>
              <a:t>: higher probability of positive pool </a:t>
            </a:r>
            <a:r>
              <a:rPr lang="en-US" dirty="0">
                <a:sym typeface="Wingdings" pitchFamily="2" charset="2"/>
              </a:rPr>
              <a:t> potentially need to lower pool size, but reduces concerns about dilution effects and decreased sensitivity</a:t>
            </a:r>
          </a:p>
          <a:p>
            <a:pPr lvl="1"/>
            <a:r>
              <a:rPr lang="en-US" b="1" dirty="0">
                <a:sym typeface="Wingdings" pitchFamily="2" charset="2"/>
              </a:rPr>
              <a:t>Heterogeneity</a:t>
            </a:r>
            <a:r>
              <a:rPr lang="en-US" dirty="0">
                <a:sym typeface="Wingdings" pitchFamily="2" charset="2"/>
              </a:rPr>
              <a:t>: gives idea of distributions on the values (average number of tests per sample is a RV,  how sure are we of the gains that we are proposing?)</a:t>
            </a:r>
          </a:p>
          <a:p>
            <a:pPr lvl="2"/>
            <a:r>
              <a:rPr lang="en-US" dirty="0">
                <a:sym typeface="Wingdings" pitchFamily="2" charset="2"/>
              </a:rPr>
              <a:t>Given the uncertainty we have in the parameters themselves, how does this translate into our estimates?</a:t>
            </a:r>
          </a:p>
          <a:p>
            <a:pPr lvl="3"/>
            <a:r>
              <a:rPr lang="en-US" dirty="0">
                <a:sym typeface="Wingdings" pitchFamily="2" charset="2"/>
              </a:rPr>
              <a:t>Higher heterogeneity means wider spread </a:t>
            </a:r>
          </a:p>
        </p:txBody>
      </p:sp>
    </p:spTree>
    <p:extLst>
      <p:ext uri="{BB962C8B-B14F-4D97-AF65-F5344CB8AC3E}">
        <p14:creationId xmlns:p14="http://schemas.microsoft.com/office/powerpoint/2010/main" val="202442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1800" dirty="0">
                <a:solidFill>
                  <a:schemeClr val="bg1"/>
                </a:solidFill>
              </a:rPr>
              <a:t>Thanks for listening</a:t>
            </a:r>
            <a:r>
              <a:rPr lang="en-US" sz="1800" dirty="0">
                <a:solidFill>
                  <a:schemeClr val="bg1"/>
                </a:solidFill>
                <a:sym typeface="Wingdings" pitchFamily="2" charset="2"/>
              </a:rPr>
              <a:t></a:t>
            </a:r>
            <a:endParaRPr lang="en-US" sz="1800" dirty="0">
              <a:solidFill>
                <a:schemeClr val="bg1"/>
              </a:solidFill>
            </a:endParaRPr>
          </a:p>
        </p:txBody>
      </p:sp>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643468" y="2638044"/>
            <a:ext cx="3363974" cy="3415622"/>
          </a:xfrm>
        </p:spPr>
        <p:txBody>
          <a:bodyPr>
            <a:normAutofit/>
          </a:bodyPr>
          <a:lstStyle/>
          <a:p>
            <a:r>
              <a:rPr lang="en-US">
                <a:solidFill>
                  <a:schemeClr val="bg1"/>
                </a:solidFill>
              </a:rPr>
              <a:t>Holmes Group: </a:t>
            </a:r>
          </a:p>
          <a:p>
            <a:pPr lvl="1"/>
            <a:r>
              <a:rPr lang="en-US">
                <a:solidFill>
                  <a:schemeClr val="bg1"/>
                </a:solidFill>
              </a:rPr>
              <a:t>Claire Donnat, PhD</a:t>
            </a:r>
          </a:p>
          <a:p>
            <a:pPr lvl="1"/>
            <a:r>
              <a:rPr lang="en-US">
                <a:solidFill>
                  <a:schemeClr val="bg1"/>
                </a:solidFill>
              </a:rPr>
              <a:t>Susan Holmes, PhD</a:t>
            </a:r>
          </a:p>
          <a:p>
            <a:endParaRPr lang="en-US">
              <a:solidFill>
                <a:schemeClr val="bg1"/>
              </a:solidFill>
            </a:endParaRPr>
          </a:p>
          <a:p>
            <a:r>
              <a:rPr lang="en-US">
                <a:solidFill>
                  <a:schemeClr val="bg1"/>
                </a:solidFill>
              </a:rPr>
              <a:t>Pinsky Lab: </a:t>
            </a:r>
          </a:p>
          <a:p>
            <a:pPr lvl="1"/>
            <a:r>
              <a:rPr lang="en-US">
                <a:solidFill>
                  <a:schemeClr val="bg1"/>
                </a:solidFill>
              </a:rPr>
              <a:t>Hannah Wang, MD</a:t>
            </a:r>
          </a:p>
          <a:p>
            <a:pPr lvl="1"/>
            <a:r>
              <a:rPr lang="en-US">
                <a:solidFill>
                  <a:schemeClr val="bg1"/>
                </a:solidFill>
              </a:rPr>
              <a:t>Catherine A. Hogan, MD, MSc</a:t>
            </a:r>
          </a:p>
          <a:p>
            <a:pPr lvl="1"/>
            <a:r>
              <a:rPr lang="en-US">
                <a:solidFill>
                  <a:schemeClr val="bg1"/>
                </a:solidFill>
              </a:rPr>
              <a:t>Benjamin A. Pinsky, MD, PhD </a:t>
            </a:r>
          </a:p>
        </p:txBody>
      </p:sp>
      <p:pic>
        <p:nvPicPr>
          <p:cNvPr id="5" name="Picture 4" descr="A cat on a stack of papers&#10;&#10;Description automatically generated with low confidence">
            <a:extLst>
              <a:ext uri="{FF2B5EF4-FFF2-40B4-BE49-F238E27FC236}">
                <a16:creationId xmlns:a16="http://schemas.microsoft.com/office/drawing/2014/main" id="{8D9836D4-ADF0-F346-98DD-ABAC4CD0E23B}"/>
              </a:ext>
            </a:extLst>
          </p:cNvPr>
          <p:cNvPicPr>
            <a:picLocks noChangeAspect="1"/>
          </p:cNvPicPr>
          <p:nvPr/>
        </p:nvPicPr>
        <p:blipFill>
          <a:blip r:embed="rId3"/>
          <a:stretch>
            <a:fillRect/>
          </a:stretch>
        </p:blipFill>
        <p:spPr>
          <a:xfrm rot="5400000">
            <a:off x="5973096" y="1308069"/>
            <a:ext cx="5655816" cy="4241862"/>
          </a:xfrm>
          <a:prstGeom prst="rect">
            <a:avLst/>
          </a:prstGeom>
        </p:spPr>
      </p:pic>
    </p:spTree>
    <p:extLst>
      <p:ext uri="{BB962C8B-B14F-4D97-AF65-F5344CB8AC3E}">
        <p14:creationId xmlns:p14="http://schemas.microsoft.com/office/powerpoint/2010/main" val="1971610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6C6B-BF14-3C47-BEDA-C9973F617818}"/>
              </a:ext>
            </a:extLst>
          </p:cNvPr>
          <p:cNvSpPr>
            <a:spLocks noGrp="1"/>
          </p:cNvSpPr>
          <p:nvPr>
            <p:ph type="title"/>
          </p:nvPr>
        </p:nvSpPr>
        <p:spPr>
          <a:xfrm>
            <a:off x="2231040" y="227273"/>
            <a:ext cx="7729728" cy="1188720"/>
          </a:xfrm>
        </p:spPr>
        <p:txBody>
          <a:bodyPr>
            <a:normAutofit fontScale="90000"/>
          </a:bodyPr>
          <a:lstStyle/>
          <a:p>
            <a:r>
              <a:rPr lang="en-US" dirty="0"/>
              <a:t>Effective Parameters in non-</a:t>
            </a:r>
            <a:r>
              <a:rPr lang="en-US" dirty="0" err="1"/>
              <a:t>iid</a:t>
            </a:r>
            <a:r>
              <a:rPr lang="en-US" dirty="0"/>
              <a:t> settings: Correlation &amp; prevalence</a:t>
            </a:r>
          </a:p>
        </p:txBody>
      </p:sp>
      <p:pic>
        <p:nvPicPr>
          <p:cNvPr id="5" name="Content Placeholder 4" descr="Chart, line chart, scatter chart&#10;&#10;Description automatically generated">
            <a:extLst>
              <a:ext uri="{FF2B5EF4-FFF2-40B4-BE49-F238E27FC236}">
                <a16:creationId xmlns:a16="http://schemas.microsoft.com/office/drawing/2014/main" id="{F8551C3F-CC8A-B84C-A566-7B0346E5BAEA}"/>
              </a:ext>
            </a:extLst>
          </p:cNvPr>
          <p:cNvPicPr>
            <a:picLocks noGrp="1" noChangeAspect="1"/>
          </p:cNvPicPr>
          <p:nvPr>
            <p:ph idx="1"/>
          </p:nvPr>
        </p:nvPicPr>
        <p:blipFill>
          <a:blip r:embed="rId3"/>
          <a:stretch>
            <a:fillRect/>
          </a:stretch>
        </p:blipFill>
        <p:spPr>
          <a:xfrm>
            <a:off x="0" y="1581713"/>
            <a:ext cx="12191809" cy="5276287"/>
          </a:xfrm>
        </p:spPr>
      </p:pic>
    </p:spTree>
    <p:extLst>
      <p:ext uri="{BB962C8B-B14F-4D97-AF65-F5344CB8AC3E}">
        <p14:creationId xmlns:p14="http://schemas.microsoft.com/office/powerpoint/2010/main" val="3878626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BA0-140C-E84F-89D8-A59D4BAE09C9}"/>
              </a:ext>
            </a:extLst>
          </p:cNvPr>
          <p:cNvSpPr>
            <a:spLocks noGrp="1"/>
          </p:cNvSpPr>
          <p:nvPr>
            <p:ph type="title"/>
          </p:nvPr>
        </p:nvSpPr>
        <p:spPr/>
        <p:txBody>
          <a:bodyPr>
            <a:normAutofit fontScale="90000"/>
          </a:bodyPr>
          <a:lstStyle/>
          <a:p>
            <a:r>
              <a:rPr lang="en-US" dirty="0"/>
              <a:t>Simulations: Homogeneous community exposure risk, non-independent</a:t>
            </a:r>
          </a:p>
        </p:txBody>
      </p:sp>
      <p:sp>
        <p:nvSpPr>
          <p:cNvPr id="3" name="Content Placeholder 2">
            <a:extLst>
              <a:ext uri="{FF2B5EF4-FFF2-40B4-BE49-F238E27FC236}">
                <a16:creationId xmlns:a16="http://schemas.microsoft.com/office/drawing/2014/main" id="{3D54FA4B-B494-9B4A-85DB-E3D49DA3746A}"/>
              </a:ext>
            </a:extLst>
          </p:cNvPr>
          <p:cNvSpPr>
            <a:spLocks noGrp="1"/>
          </p:cNvSpPr>
          <p:nvPr>
            <p:ph idx="1"/>
          </p:nvPr>
        </p:nvSpPr>
        <p:spPr>
          <a:xfrm>
            <a:off x="2231135" y="2286352"/>
            <a:ext cx="7729728" cy="3101983"/>
          </a:xfrm>
        </p:spPr>
        <p:txBody>
          <a:bodyPr>
            <a:normAutofit/>
          </a:bodyPr>
          <a:lstStyle/>
          <a:p>
            <a:r>
              <a:rPr lang="en-US" dirty="0"/>
              <a:t>For each combination of prevalence and pool size (and % greater than </a:t>
            </a:r>
            <a:r>
              <a:rPr lang="en-US" dirty="0" err="1"/>
              <a:t>LoD</a:t>
            </a:r>
            <a:r>
              <a:rPr lang="en-US" dirty="0"/>
              <a:t>), we calculate the expected number of tests per sample and the PPA, both weighted by the probability of observing k positives in that pool </a:t>
            </a:r>
          </a:p>
          <a:p>
            <a:endParaRPr lang="en-US" dirty="0"/>
          </a:p>
        </p:txBody>
      </p:sp>
      <p:graphicFrame>
        <p:nvGraphicFramePr>
          <p:cNvPr id="10" name="Diagram 9">
            <a:extLst>
              <a:ext uri="{FF2B5EF4-FFF2-40B4-BE49-F238E27FC236}">
                <a16:creationId xmlns:a16="http://schemas.microsoft.com/office/drawing/2014/main" id="{C6414168-75E7-D04B-AC98-00B4965F32A2}"/>
              </a:ext>
            </a:extLst>
          </p:cNvPr>
          <p:cNvGraphicFramePr/>
          <p:nvPr>
            <p:extLst>
              <p:ext uri="{D42A27DB-BD31-4B8C-83A1-F6EECF244321}">
                <p14:modId xmlns:p14="http://schemas.microsoft.com/office/powerpoint/2010/main" val="3755537897"/>
              </p:ext>
            </p:extLst>
          </p:nvPr>
        </p:nvGraphicFramePr>
        <p:xfrm>
          <a:off x="2086913" y="3131897"/>
          <a:ext cx="8018173" cy="451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615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3409428547"/>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3059668"/>
            <a:ext cx="4925961" cy="369332"/>
          </a:xfrm>
          <a:prstGeom prst="rect">
            <a:avLst/>
          </a:prstGeom>
        </p:spPr>
        <p:txBody>
          <a:bodyPr wrap="square">
            <a:spAutoFit/>
          </a:bodyPr>
          <a:lstStyle/>
          <a:p>
            <a:r>
              <a:rPr lang="en-US" dirty="0"/>
              <a:t>https://</a:t>
            </a:r>
            <a:r>
              <a:rPr lang="en-US" dirty="0" err="1"/>
              <a:t>homecovidtests.shinyapps.io</a:t>
            </a:r>
            <a:r>
              <a:rPr lang="en-US" dirty="0"/>
              <a:t>/Group-testing/</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3823402695"/>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1309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3355329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5D98-5130-7848-9EB9-72E33BDBD6F4}"/>
              </a:ext>
            </a:extLst>
          </p:cNvPr>
          <p:cNvSpPr>
            <a:spLocks noGrp="1"/>
          </p:cNvSpPr>
          <p:nvPr>
            <p:ph type="title"/>
          </p:nvPr>
        </p:nvSpPr>
        <p:spPr/>
        <p:txBody>
          <a:bodyPr/>
          <a:lstStyle/>
          <a:p>
            <a:r>
              <a:rPr lang="en-US" dirty="0"/>
              <a:t>Standard paradigm</a:t>
            </a:r>
          </a:p>
        </p:txBody>
      </p:sp>
      <p:sp>
        <p:nvSpPr>
          <p:cNvPr id="3" name="Content Placeholder 2">
            <a:extLst>
              <a:ext uri="{FF2B5EF4-FFF2-40B4-BE49-F238E27FC236}">
                <a16:creationId xmlns:a16="http://schemas.microsoft.com/office/drawing/2014/main" id="{04001E9F-BF8C-BD45-8A51-F503B153FA26}"/>
              </a:ext>
            </a:extLst>
          </p:cNvPr>
          <p:cNvSpPr>
            <a:spLocks noGrp="1"/>
          </p:cNvSpPr>
          <p:nvPr>
            <p:ph idx="1"/>
          </p:nvPr>
        </p:nvSpPr>
        <p:spPr/>
        <p:txBody>
          <a:bodyPr/>
          <a:lstStyle/>
          <a:p>
            <a:r>
              <a:rPr lang="en-US" dirty="0"/>
              <a:t>Given a sensitive test and low disease prevalence, testing capacity increases dramatically with pooled testing</a:t>
            </a:r>
          </a:p>
          <a:p>
            <a:r>
              <a:rPr lang="en-US" dirty="0"/>
              <a:t>Previous work specifically avoids settings where individuals have high probability of being positive (e.g. Sinnott-Armstrong et al 2020)</a:t>
            </a:r>
          </a:p>
          <a:p>
            <a:r>
              <a:rPr lang="en-US" dirty="0"/>
              <a:t>“Routine” approach:  first sample pools are assembled randomly in the laboratory for analysis</a:t>
            </a:r>
          </a:p>
          <a:p>
            <a:pPr lvl="1"/>
            <a:r>
              <a:rPr lang="en-US" dirty="0"/>
              <a:t>Assumes samples are independent! (# positives in a group has binomial distribution)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553104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a:xfrm>
            <a:off x="2830904" y="263774"/>
            <a:ext cx="7729728" cy="1188720"/>
          </a:xfrm>
        </p:spPr>
        <p:txBody>
          <a:bodyPr/>
          <a:lstStyle/>
          <a:p>
            <a:r>
              <a:rPr lang="en-US" dirty="0"/>
              <a:t>The pooled testing tradeoff</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6695768" y="2166096"/>
            <a:ext cx="4793226" cy="3954142"/>
          </a:xfrm>
        </p:spPr>
        <p:txBody>
          <a:bodyPr>
            <a:normAutofit/>
          </a:bodyPr>
          <a:lstStyle/>
          <a:p>
            <a:endParaRPr lang="en-US" dirty="0"/>
          </a:p>
          <a:p>
            <a:endParaRPr lang="en-US" dirty="0"/>
          </a:p>
        </p:txBody>
      </p:sp>
      <p:graphicFrame>
        <p:nvGraphicFramePr>
          <p:cNvPr id="4" name="Diagram 3">
            <a:extLst>
              <a:ext uri="{FF2B5EF4-FFF2-40B4-BE49-F238E27FC236}">
                <a16:creationId xmlns:a16="http://schemas.microsoft.com/office/drawing/2014/main" id="{80158BEE-43B4-D54E-8FF5-3FF717D601CD}"/>
              </a:ext>
            </a:extLst>
          </p:cNvPr>
          <p:cNvGraphicFramePr/>
          <p:nvPr>
            <p:extLst>
              <p:ext uri="{D42A27DB-BD31-4B8C-83A1-F6EECF244321}">
                <p14:modId xmlns:p14="http://schemas.microsoft.com/office/powerpoint/2010/main" val="1078533559"/>
              </p:ext>
            </p:extLst>
          </p:nvPr>
        </p:nvGraphicFramePr>
        <p:xfrm>
          <a:off x="2580968" y="1690361"/>
          <a:ext cx="7552812" cy="5167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1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812A-9509-3C4A-BD84-F784771BCACF}"/>
              </a:ext>
            </a:extLst>
          </p:cNvPr>
          <p:cNvSpPr>
            <a:spLocks noGrp="1"/>
          </p:cNvSpPr>
          <p:nvPr>
            <p:ph type="title"/>
          </p:nvPr>
        </p:nvSpPr>
        <p:spPr/>
        <p:txBody>
          <a:bodyPr/>
          <a:lstStyle/>
          <a:p>
            <a:r>
              <a:rPr lang="en-US"/>
              <a:t>The Pooled Testing Tradeoff: Prevalence</a:t>
            </a:r>
            <a:endParaRPr lang="en-US" dirty="0"/>
          </a:p>
        </p:txBody>
      </p:sp>
      <p:sp>
        <p:nvSpPr>
          <p:cNvPr id="3" name="TextBox 2">
            <a:extLst>
              <a:ext uri="{FF2B5EF4-FFF2-40B4-BE49-F238E27FC236}">
                <a16:creationId xmlns:a16="http://schemas.microsoft.com/office/drawing/2014/main" id="{026300BE-F05B-E74A-BAAB-C5915DBE55DC}"/>
              </a:ext>
            </a:extLst>
          </p:cNvPr>
          <p:cNvSpPr txBox="1"/>
          <p:nvPr/>
        </p:nvSpPr>
        <p:spPr>
          <a:xfrm>
            <a:off x="1582073" y="2689088"/>
            <a:ext cx="498925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empirical data: </a:t>
            </a:r>
          </a:p>
          <a:p>
            <a:pPr marL="742950" lvl="1" indent="-285750">
              <a:buFont typeface="Arial" panose="020B0604020202020204" pitchFamily="34" charset="0"/>
              <a:buChar char="•"/>
            </a:pPr>
            <a:r>
              <a:rPr lang="en-US" dirty="0"/>
              <a:t>Prevalence &lt;0.6%: pool size=20 requires the fewest tests</a:t>
            </a:r>
          </a:p>
          <a:p>
            <a:pPr marL="742950" lvl="1" indent="-285750">
              <a:buFont typeface="Arial" panose="020B0604020202020204" pitchFamily="34" charset="0"/>
              <a:buChar char="•"/>
            </a:pPr>
            <a:r>
              <a:rPr lang="en-US" dirty="0"/>
              <a:t>Prevalence &gt;3%: pool size=5 requires fewest tests </a:t>
            </a:r>
          </a:p>
          <a:p>
            <a:pPr marL="742950" lvl="1" indent="-285750">
              <a:buFont typeface="Arial" panose="020B0604020202020204" pitchFamily="34" charset="0"/>
              <a:buChar char="•"/>
            </a:pPr>
            <a:r>
              <a:rPr lang="en-US" dirty="0"/>
              <a:t>Prevalence &gt;28%,: individual testing optimal</a:t>
            </a:r>
          </a:p>
        </p:txBody>
      </p:sp>
      <p:pic>
        <p:nvPicPr>
          <p:cNvPr id="4" name="Picture 3">
            <a:extLst>
              <a:ext uri="{FF2B5EF4-FFF2-40B4-BE49-F238E27FC236}">
                <a16:creationId xmlns:a16="http://schemas.microsoft.com/office/drawing/2014/main" id="{CD7AE197-8242-494E-A4F7-4D2A123BE4BE}"/>
              </a:ext>
            </a:extLst>
          </p:cNvPr>
          <p:cNvPicPr>
            <a:picLocks noChangeAspect="1"/>
          </p:cNvPicPr>
          <p:nvPr/>
        </p:nvPicPr>
        <p:blipFill rotWithShape="1">
          <a:blip r:embed="rId3"/>
          <a:srcRect r="46667"/>
          <a:stretch/>
        </p:blipFill>
        <p:spPr>
          <a:xfrm>
            <a:off x="7082914" y="2430133"/>
            <a:ext cx="4515771" cy="4026562"/>
          </a:xfrm>
          <a:prstGeom prst="rect">
            <a:avLst/>
          </a:prstGeom>
        </p:spPr>
      </p:pic>
      <p:sp>
        <p:nvSpPr>
          <p:cNvPr id="5" name="TextBox 4">
            <a:extLst>
              <a:ext uri="{FF2B5EF4-FFF2-40B4-BE49-F238E27FC236}">
                <a16:creationId xmlns:a16="http://schemas.microsoft.com/office/drawing/2014/main" id="{61EA5CAE-DC4C-9F48-AA85-F7ECCEBECA2B}"/>
              </a:ext>
            </a:extLst>
          </p:cNvPr>
          <p:cNvSpPr txBox="1"/>
          <p:nvPr/>
        </p:nvSpPr>
        <p:spPr>
          <a:xfrm>
            <a:off x="7082914" y="2430133"/>
            <a:ext cx="422786" cy="48451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47614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a:xfrm>
            <a:off x="2231136" y="450570"/>
            <a:ext cx="7729728" cy="1188720"/>
          </a:xfrm>
        </p:spPr>
        <p:txBody>
          <a:bodyPr/>
          <a:lstStyle/>
          <a:p>
            <a:r>
              <a:rPr lang="en-US" dirty="0"/>
              <a:t>The pooled testing tradeoff: Dilution</a:t>
            </a:r>
          </a:p>
        </p:txBody>
      </p:sp>
      <p:sp>
        <p:nvSpPr>
          <p:cNvPr id="5" name="TextBox 4">
            <a:extLst>
              <a:ext uri="{FF2B5EF4-FFF2-40B4-BE49-F238E27FC236}">
                <a16:creationId xmlns:a16="http://schemas.microsoft.com/office/drawing/2014/main" id="{7F2CA591-20E5-164B-BF7E-F5DEBD9A01B0}"/>
              </a:ext>
            </a:extLst>
          </p:cNvPr>
          <p:cNvSpPr txBox="1"/>
          <p:nvPr/>
        </p:nvSpPr>
        <p:spPr>
          <a:xfrm>
            <a:off x="1432232" y="2166096"/>
            <a:ext cx="4408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Pooling samples </a:t>
            </a:r>
            <a:r>
              <a:rPr lang="en-US" dirty="0">
                <a:sym typeface="Wingdings" pitchFamily="2" charset="2"/>
              </a:rPr>
              <a:t> dilution  decreased sensitivity</a:t>
            </a:r>
          </a:p>
          <a:p>
            <a:pPr marL="285750" indent="-285750">
              <a:buFont typeface="Arial" panose="020B0604020202020204" pitchFamily="34" charset="0"/>
              <a:buChar char="•"/>
            </a:pPr>
            <a:r>
              <a:rPr lang="en-US" dirty="0">
                <a:sym typeface="Wingdings" pitchFamily="2" charset="2"/>
              </a:rPr>
              <a:t>Based on empirical data: </a:t>
            </a:r>
          </a:p>
        </p:txBody>
      </p:sp>
      <p:graphicFrame>
        <p:nvGraphicFramePr>
          <p:cNvPr id="6" name="Table 6">
            <a:extLst>
              <a:ext uri="{FF2B5EF4-FFF2-40B4-BE49-F238E27FC236}">
                <a16:creationId xmlns:a16="http://schemas.microsoft.com/office/drawing/2014/main" id="{B1198F74-B9AF-0B43-B050-F429A900A4FA}"/>
              </a:ext>
            </a:extLst>
          </p:cNvPr>
          <p:cNvGraphicFramePr>
            <a:graphicFrameLocks noGrp="1"/>
          </p:cNvGraphicFramePr>
          <p:nvPr>
            <p:extLst>
              <p:ext uri="{D42A27DB-BD31-4B8C-83A1-F6EECF244321}">
                <p14:modId xmlns:p14="http://schemas.microsoft.com/office/powerpoint/2010/main" val="1290522542"/>
              </p:ext>
            </p:extLst>
          </p:nvPr>
        </p:nvGraphicFramePr>
        <p:xfrm>
          <a:off x="1638709" y="3429000"/>
          <a:ext cx="4663768" cy="1753305"/>
        </p:xfrm>
        <a:graphic>
          <a:graphicData uri="http://schemas.openxmlformats.org/drawingml/2006/table">
            <a:tbl>
              <a:tblPr firstRow="1" bandRow="1">
                <a:tableStyleId>{5C22544A-7EE6-4342-B048-85BDC9FD1C3A}</a:tableStyleId>
              </a:tblPr>
              <a:tblGrid>
                <a:gridCol w="845308">
                  <a:extLst>
                    <a:ext uri="{9D8B030D-6E8A-4147-A177-3AD203B41FA5}">
                      <a16:colId xmlns:a16="http://schemas.microsoft.com/office/drawing/2014/main" val="2586801302"/>
                    </a:ext>
                  </a:extLst>
                </a:gridCol>
                <a:gridCol w="3818460">
                  <a:extLst>
                    <a:ext uri="{9D8B030D-6E8A-4147-A177-3AD203B41FA5}">
                      <a16:colId xmlns:a16="http://schemas.microsoft.com/office/drawing/2014/main" val="3455607488"/>
                    </a:ext>
                  </a:extLst>
                </a:gridCol>
              </a:tblGrid>
              <a:tr h="417748">
                <a:tc>
                  <a:txBody>
                    <a:bodyPr/>
                    <a:lstStyle/>
                    <a:p>
                      <a:r>
                        <a:rPr lang="en-US" dirty="0"/>
                        <a:t>Pool Size</a:t>
                      </a:r>
                    </a:p>
                  </a:txBody>
                  <a:tcPr/>
                </a:tc>
                <a:tc>
                  <a:txBody>
                    <a:bodyPr/>
                    <a:lstStyle/>
                    <a:p>
                      <a:r>
                        <a:rPr lang="en-US" dirty="0"/>
                        <a:t>Sensitivity (relative to sensitivity of </a:t>
                      </a:r>
                      <a:r>
                        <a:rPr lang="en-US" dirty="0" err="1"/>
                        <a:t>unpooled</a:t>
                      </a:r>
                      <a:r>
                        <a:rPr lang="en-US" dirty="0"/>
                        <a:t> samples)</a:t>
                      </a:r>
                    </a:p>
                  </a:txBody>
                  <a:tcPr/>
                </a:tc>
                <a:extLst>
                  <a:ext uri="{0D108BD9-81ED-4DB2-BD59-A6C34878D82A}">
                    <a16:rowId xmlns:a16="http://schemas.microsoft.com/office/drawing/2014/main" val="1261939348"/>
                  </a:ext>
                </a:extLst>
              </a:tr>
              <a:tr h="371075">
                <a:tc>
                  <a:txBody>
                    <a:bodyPr/>
                    <a:lstStyle/>
                    <a:p>
                      <a:r>
                        <a:rPr lang="en-US" dirty="0"/>
                        <a:t>5</a:t>
                      </a:r>
                    </a:p>
                  </a:txBody>
                  <a:tcPr/>
                </a:tc>
                <a:tc>
                  <a:txBody>
                    <a:bodyPr/>
                    <a:lstStyle/>
                    <a:p>
                      <a:r>
                        <a:rPr lang="en-US" dirty="0"/>
                        <a:t>92.59% (95% CI 88.89%–95.56%) </a:t>
                      </a:r>
                    </a:p>
                  </a:txBody>
                  <a:tcPr/>
                </a:tc>
                <a:extLst>
                  <a:ext uri="{0D108BD9-81ED-4DB2-BD59-A6C34878D82A}">
                    <a16:rowId xmlns:a16="http://schemas.microsoft.com/office/drawing/2014/main" val="1875101349"/>
                  </a:ext>
                </a:extLst>
              </a:tr>
              <a:tr h="371075">
                <a:tc>
                  <a:txBody>
                    <a:bodyPr/>
                    <a:lstStyle/>
                    <a:p>
                      <a:r>
                        <a:rPr lang="en-US" dirty="0"/>
                        <a:t>10</a:t>
                      </a:r>
                    </a:p>
                  </a:txBody>
                  <a:tcPr/>
                </a:tc>
                <a:tc>
                  <a:txBody>
                    <a:bodyPr/>
                    <a:lstStyle/>
                    <a:p>
                      <a:r>
                        <a:rPr lang="en-US" dirty="0"/>
                        <a:t>88.89% (95% CI 80.00%–91.85%)</a:t>
                      </a:r>
                    </a:p>
                  </a:txBody>
                  <a:tcPr/>
                </a:tc>
                <a:extLst>
                  <a:ext uri="{0D108BD9-81ED-4DB2-BD59-A6C34878D82A}">
                    <a16:rowId xmlns:a16="http://schemas.microsoft.com/office/drawing/2014/main" val="875739889"/>
                  </a:ext>
                </a:extLst>
              </a:tr>
              <a:tr h="371075">
                <a:tc>
                  <a:txBody>
                    <a:bodyPr/>
                    <a:lstStyle/>
                    <a:p>
                      <a:r>
                        <a:rPr lang="en-US" dirty="0"/>
                        <a:t>20</a:t>
                      </a:r>
                    </a:p>
                  </a:txBody>
                  <a:tcPr/>
                </a:tc>
                <a:tc>
                  <a:txBody>
                    <a:bodyPr/>
                    <a:lstStyle/>
                    <a:p>
                      <a:r>
                        <a:rPr lang="en-US" dirty="0"/>
                        <a:t>85.19% (95% CI 75.56%–91.11%)</a:t>
                      </a:r>
                    </a:p>
                  </a:txBody>
                  <a:tcPr/>
                </a:tc>
                <a:extLst>
                  <a:ext uri="{0D108BD9-81ED-4DB2-BD59-A6C34878D82A}">
                    <a16:rowId xmlns:a16="http://schemas.microsoft.com/office/drawing/2014/main" val="560246912"/>
                  </a:ext>
                </a:extLst>
              </a:tr>
            </a:tbl>
          </a:graphicData>
        </a:graphic>
      </p:graphicFrame>
      <p:sp>
        <p:nvSpPr>
          <p:cNvPr id="11" name="TextBox 10">
            <a:extLst>
              <a:ext uri="{FF2B5EF4-FFF2-40B4-BE49-F238E27FC236}">
                <a16:creationId xmlns:a16="http://schemas.microsoft.com/office/drawing/2014/main" id="{34D91689-C879-BF47-8FE6-3C1DCAFF209E}"/>
              </a:ext>
            </a:extLst>
          </p:cNvPr>
          <p:cNvSpPr txBox="1"/>
          <p:nvPr/>
        </p:nvSpPr>
        <p:spPr>
          <a:xfrm>
            <a:off x="857250" y="5761099"/>
            <a:ext cx="6434013" cy="646331"/>
          </a:xfrm>
          <a:prstGeom prst="rect">
            <a:avLst/>
          </a:prstGeom>
          <a:noFill/>
        </p:spPr>
        <p:txBody>
          <a:bodyPr wrap="square" rtlCol="0">
            <a:spAutoFit/>
          </a:bodyPr>
          <a:lstStyle/>
          <a:p>
            <a:r>
              <a:rPr lang="en-US" dirty="0"/>
              <a:t>“The benefits of pooled testing will always be accompanied by decreased detection sensitivity. ” (Watkins et al, 2021)</a:t>
            </a:r>
          </a:p>
        </p:txBody>
      </p:sp>
      <p:pic>
        <p:nvPicPr>
          <p:cNvPr id="14" name="Picture 13" descr="Chart&#10;&#10;Description automatically generated with low confidence">
            <a:extLst>
              <a:ext uri="{FF2B5EF4-FFF2-40B4-BE49-F238E27FC236}">
                <a16:creationId xmlns:a16="http://schemas.microsoft.com/office/drawing/2014/main" id="{2F7D0D6E-82B9-EE45-8CAE-6E2273C0D592}"/>
              </a:ext>
            </a:extLst>
          </p:cNvPr>
          <p:cNvPicPr>
            <a:picLocks noChangeAspect="1"/>
          </p:cNvPicPr>
          <p:nvPr/>
        </p:nvPicPr>
        <p:blipFill>
          <a:blip r:embed="rId3"/>
          <a:stretch>
            <a:fillRect/>
          </a:stretch>
        </p:blipFill>
        <p:spPr>
          <a:xfrm>
            <a:off x="6781799" y="2038141"/>
            <a:ext cx="5060745" cy="4274744"/>
          </a:xfrm>
          <a:prstGeom prst="rect">
            <a:avLst/>
          </a:prstGeom>
        </p:spPr>
      </p:pic>
    </p:spTree>
    <p:extLst>
      <p:ext uri="{BB962C8B-B14F-4D97-AF65-F5344CB8AC3E}">
        <p14:creationId xmlns:p14="http://schemas.microsoft.com/office/powerpoint/2010/main" val="82739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F926F-8288-8A4F-A7D5-BFC8E0F95685}"/>
              </a:ext>
            </a:extLst>
          </p:cNvPr>
          <p:cNvSpPr>
            <a:spLocks noGrp="1"/>
          </p:cNvSpPr>
          <p:nvPr>
            <p:ph type="title"/>
          </p:nvPr>
        </p:nvSpPr>
        <p:spPr>
          <a:xfrm>
            <a:off x="804672" y="954786"/>
            <a:ext cx="3044950" cy="1627792"/>
          </a:xfrm>
        </p:spPr>
        <p:txBody>
          <a:bodyPr vert="horz" lIns="274320" tIns="182880" rIns="274320" bIns="182880" rtlCol="0" anchor="ctr" anchorCtr="1">
            <a:normAutofit/>
          </a:bodyPr>
          <a:lstStyle/>
          <a:p>
            <a:r>
              <a:rPr lang="en-US" dirty="0"/>
              <a:t>Dilution</a:t>
            </a:r>
          </a:p>
        </p:txBody>
      </p:sp>
      <p:pic>
        <p:nvPicPr>
          <p:cNvPr id="5" name="Content Placeholder 4">
            <a:extLst>
              <a:ext uri="{FF2B5EF4-FFF2-40B4-BE49-F238E27FC236}">
                <a16:creationId xmlns:a16="http://schemas.microsoft.com/office/drawing/2014/main" id="{C1571DD8-CDAF-8846-AD51-0D7AA54B62B7}"/>
              </a:ext>
            </a:extLst>
          </p:cNvPr>
          <p:cNvPicPr>
            <a:picLocks noGrp="1" noChangeAspect="1"/>
          </p:cNvPicPr>
          <p:nvPr>
            <p:ph idx="1"/>
          </p:nvPr>
        </p:nvPicPr>
        <p:blipFill rotWithShape="1">
          <a:blip r:embed="rId3"/>
          <a:srcRect l="47666"/>
          <a:stretch/>
        </p:blipFill>
        <p:spPr>
          <a:xfrm>
            <a:off x="5919139" y="640080"/>
            <a:ext cx="5008017" cy="5263134"/>
          </a:xfrm>
          <a:prstGeom prst="rect">
            <a:avLst/>
          </a:prstGeom>
        </p:spPr>
      </p:pic>
      <p:sp>
        <p:nvSpPr>
          <p:cNvPr id="8" name="TextBox 7">
            <a:extLst>
              <a:ext uri="{FF2B5EF4-FFF2-40B4-BE49-F238E27FC236}">
                <a16:creationId xmlns:a16="http://schemas.microsoft.com/office/drawing/2014/main" id="{714DD93D-BC50-0D4E-B280-A6708C0B396D}"/>
              </a:ext>
            </a:extLst>
          </p:cNvPr>
          <p:cNvSpPr txBox="1"/>
          <p:nvPr/>
        </p:nvSpPr>
        <p:spPr>
          <a:xfrm>
            <a:off x="6095999" y="716661"/>
            <a:ext cx="495300" cy="476250"/>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2A65B2E9-2931-6441-AF7B-746B0CC21EAB}"/>
              </a:ext>
            </a:extLst>
          </p:cNvPr>
          <p:cNvSpPr txBox="1"/>
          <p:nvPr/>
        </p:nvSpPr>
        <p:spPr>
          <a:xfrm>
            <a:off x="804672" y="3163415"/>
            <a:ext cx="3073147" cy="3416320"/>
          </a:xfrm>
          <a:prstGeom prst="rect">
            <a:avLst/>
          </a:prstGeom>
          <a:noFill/>
        </p:spPr>
        <p:txBody>
          <a:bodyPr wrap="square" rtlCol="0">
            <a:spAutoFit/>
          </a:bodyPr>
          <a:lstStyle/>
          <a:p>
            <a:pPr marL="285750" lvl="0" indent="-285750">
              <a:buFont typeface="Arial" panose="020B0604020202020204" pitchFamily="34" charset="0"/>
              <a:buChar char="•"/>
            </a:pPr>
            <a:r>
              <a:rPr lang="en-US" dirty="0"/>
              <a:t>C</a:t>
            </a:r>
            <a:r>
              <a:rPr lang="en-US" baseline="-25000" dirty="0"/>
              <a:t>t </a:t>
            </a:r>
            <a:r>
              <a:rPr lang="en-US" dirty="0"/>
              <a:t>Value = Cycle Threshold Value </a:t>
            </a:r>
          </a:p>
          <a:p>
            <a:pPr marL="742950" lvl="1" indent="-285750">
              <a:buFont typeface="Arial" panose="020B0604020202020204" pitchFamily="34" charset="0"/>
              <a:buChar char="•"/>
            </a:pPr>
            <a:r>
              <a:rPr lang="en-US" dirty="0"/>
              <a:t>Number of PCR cycles needed to detect the virus</a:t>
            </a:r>
          </a:p>
          <a:p>
            <a:pPr marL="742950" lvl="1" indent="-285750">
              <a:buFont typeface="Arial" panose="020B0604020202020204" pitchFamily="34" charset="0"/>
              <a:buChar char="•"/>
            </a:pPr>
            <a:r>
              <a:rPr lang="en-US" dirty="0"/>
              <a:t>No detection after 37 to 40 cycles = negative test</a:t>
            </a:r>
          </a:p>
          <a:p>
            <a:pPr marL="742950" lvl="1" indent="-285750">
              <a:buFont typeface="Arial" panose="020B0604020202020204" pitchFamily="34" charset="0"/>
              <a:buChar char="•"/>
            </a:pPr>
            <a:r>
              <a:rPr lang="en-US" dirty="0"/>
              <a:t>Indicates how much virus an infected person has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454680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TotalTime>
  <Words>5920</Words>
  <Application>Microsoft Macintosh PowerPoint</Application>
  <PresentationFormat>Widescreen</PresentationFormat>
  <Paragraphs>493</Paragraphs>
  <Slides>53</Slides>
  <Notes>46</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Cambria Math</vt:lpstr>
      <vt:lpstr>Gill Sans MT</vt:lpstr>
      <vt:lpstr>Times New Roman</vt:lpstr>
      <vt:lpstr>Parcel</vt:lpstr>
      <vt:lpstr>Statistical Models for practical pooled testing</vt:lpstr>
      <vt:lpstr>Research Objectives</vt:lpstr>
      <vt:lpstr>pooled testing advantages</vt:lpstr>
      <vt:lpstr>Background</vt:lpstr>
      <vt:lpstr>Standard paradigm</vt:lpstr>
      <vt:lpstr>The pooled testing tradeoff</vt:lpstr>
      <vt:lpstr>The Pooled Testing Tradeoff: Prevalence</vt:lpstr>
      <vt:lpstr>The pooled testing tradeoff: Dilution</vt:lpstr>
      <vt:lpstr>Dilution</vt:lpstr>
      <vt:lpstr>PowerPoint Presentation</vt:lpstr>
      <vt:lpstr>correlations</vt:lpstr>
      <vt:lpstr>Infectious disease networks</vt:lpstr>
      <vt:lpstr>1. Pooled Testing under correlations</vt:lpstr>
      <vt:lpstr>Mathematical framework: positives per pool</vt:lpstr>
      <vt:lpstr>Positives / Pool</vt:lpstr>
      <vt:lpstr>Distribution of positives / pool</vt:lpstr>
      <vt:lpstr>Effective Parameters in non-iid settings: pool size</vt:lpstr>
      <vt:lpstr>Effect of tau</vt:lpstr>
      <vt:lpstr>PowerPoint Presentation</vt:lpstr>
      <vt:lpstr>Performance depends on positives/pool</vt:lpstr>
      <vt:lpstr>Effect of Positives/pool on Ct</vt:lpstr>
      <vt:lpstr>Effect of Positives/pool on Ct</vt:lpstr>
      <vt:lpstr>2. Pooled Testing w/ variability &amp; Uncertainty</vt:lpstr>
      <vt:lpstr>Models for uncertainty</vt:lpstr>
      <vt:lpstr>simulations</vt:lpstr>
      <vt:lpstr>Evaluation metrics</vt:lpstr>
      <vt:lpstr>Divergence from H0</vt:lpstr>
      <vt:lpstr>Sensitivity</vt:lpstr>
      <vt:lpstr>All metrics, All graph effect</vt:lpstr>
      <vt:lpstr>Optimizing metrics</vt:lpstr>
      <vt:lpstr>AUC</vt:lpstr>
      <vt:lpstr>Using data to inform parameter distributions</vt:lpstr>
      <vt:lpstr>Ct Value distribution (adapted from pinsky et al.) </vt:lpstr>
      <vt:lpstr>Heterogeneity in transmission</vt:lpstr>
      <vt:lpstr>Informed priors: tau</vt:lpstr>
      <vt:lpstr>Tau Distribution</vt:lpstr>
      <vt:lpstr>Fitted distribution: tau</vt:lpstr>
      <vt:lpstr>Sampling tau from fitted distribution</vt:lpstr>
      <vt:lpstr>Tau Distribution</vt:lpstr>
      <vt:lpstr>Parameter distributions: Pi</vt:lpstr>
      <vt:lpstr>Summary</vt:lpstr>
      <vt:lpstr>Thanks for listening</vt:lpstr>
      <vt:lpstr>Effective Parameters in non-iid settings: Correlation &amp; prevalence</vt:lpstr>
      <vt:lpstr>Simulations: Homogeneous community exposure risk, non-independent</vt:lpstr>
      <vt:lpstr>Objectives</vt:lpstr>
      <vt:lpstr>prevalence</vt:lpstr>
      <vt:lpstr>Tradeoff between prevalence and pool size</vt:lpstr>
      <vt:lpstr>Pooling strategy</vt:lpstr>
      <vt:lpstr>PowerPoint Presentation</vt:lpstr>
      <vt:lpstr>overview</vt:lpstr>
      <vt:lpstr>“SARS-CoV-2 Pooled Test Performance”  (Pinsky Lab, Stanford)</vt:lpstr>
      <vt:lpstr>Modeling ppa (adapted from pinsky et al.)</vt:lpstr>
      <vt:lpstr>Modeling PPA (adapted from pinsky et 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for covid-19 with correlated samples</dc:title>
  <dc:creator>Saskia Comess</dc:creator>
  <cp:lastModifiedBy>Saskia Comess</cp:lastModifiedBy>
  <cp:revision>146</cp:revision>
  <dcterms:created xsi:type="dcterms:W3CDTF">2021-03-05T05:45:59Z</dcterms:created>
  <dcterms:modified xsi:type="dcterms:W3CDTF">2021-05-14T17:57:32Z</dcterms:modified>
</cp:coreProperties>
</file>